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577" r:id="rId3"/>
    <p:sldId id="530" r:id="rId5"/>
    <p:sldId id="595" r:id="rId6"/>
    <p:sldId id="603" r:id="rId7"/>
    <p:sldId id="596" r:id="rId8"/>
    <p:sldId id="605" r:id="rId9"/>
    <p:sldId id="606" r:id="rId10"/>
    <p:sldId id="607" r:id="rId11"/>
    <p:sldId id="608" r:id="rId12"/>
    <p:sldId id="609" r:id="rId13"/>
    <p:sldId id="610" r:id="rId14"/>
    <p:sldId id="611" r:id="rId15"/>
    <p:sldId id="612" r:id="rId16"/>
    <p:sldId id="613" r:id="rId17"/>
    <p:sldId id="614" r:id="rId18"/>
    <p:sldId id="615" r:id="rId19"/>
    <p:sldId id="592" r:id="rId20"/>
    <p:sldId id="591" r:id="rId21"/>
    <p:sldId id="593" r:id="rId22"/>
    <p:sldId id="594" r:id="rId23"/>
  </p:sldIdLst>
  <p:sldSz cx="12192000" cy="6858000"/>
  <p:notesSz cx="6858000" cy="9144000"/>
  <p:embeddedFontLst>
    <p:embeddedFont>
      <p:font typeface="Adelle Sans Devanagari" panose="02000503000000020004" pitchFamily="2" charset="-78"/>
      <p:regular r:id="rId27"/>
    </p:embeddedFont>
    <p:embeddedFont>
      <p:font typeface="华文中宋" panose="02010600040101010101" pitchFamily="2" charset="-122"/>
      <p:regular r:id="rId28"/>
    </p:embeddedFont>
    <p:embeddedFont>
      <p:font typeface="等线" pitchFamily="2" charset="-122"/>
      <p:regular r:id="rId29"/>
    </p:embeddedFont>
    <p:embeddedFont>
      <p:font typeface="Calibri" panose="020F0502020204030204" charset="0"/>
      <p:regular r:id="rId30"/>
    </p:embeddedFont>
    <p:embeddedFont>
      <p:font typeface="Cambria Math" panose="02040503050406030204" pitchFamily="18" charset="0"/>
      <p:regular r:id="rId31"/>
    </p:embeddedFont>
    <p:embeddedFont>
      <p:font typeface="Noto Serif" pitchFamily="18" charset="0"/>
      <p:regular r:id="rId32"/>
    </p:embeddedFont>
    <p:embeddedFont>
      <p:font typeface="Noto Sans" pitchFamily="34" charset="0"/>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15" userDrawn="1">
          <p15:clr>
            <a:srgbClr val="A4A3A4"/>
          </p15:clr>
        </p15:guide>
        <p15:guide id="2" pos="474" userDrawn="1">
          <p15:clr>
            <a:srgbClr val="A4A3A4"/>
          </p15:clr>
        </p15:guide>
        <p15:guide id="3" orient="horz" pos="1549" userDrawn="1">
          <p15:clr>
            <a:srgbClr val="A4A3A4"/>
          </p15:clr>
        </p15:guide>
        <p15:guide id="4" pos="72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00"/>
    <a:srgbClr val="F1959E"/>
    <a:srgbClr val="BAF8BD"/>
    <a:srgbClr val="F89FA8"/>
    <a:srgbClr val="B34265"/>
    <a:srgbClr val="CA884C"/>
    <a:srgbClr val="F8D41E"/>
    <a:srgbClr val="F8D588"/>
    <a:srgbClr val="FFE180"/>
    <a:srgbClr val="6B7D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35" autoAdjust="0"/>
    <p:restoredTop sz="66572" autoAdjust="0"/>
  </p:normalViewPr>
  <p:slideViewPr>
    <p:cSldViewPr snapToGrid="0" showGuides="1">
      <p:cViewPr varScale="1">
        <p:scale>
          <a:sx n="79" d="100"/>
          <a:sy n="79" d="100"/>
        </p:scale>
        <p:origin x="1936" y="200"/>
      </p:cViewPr>
      <p:guideLst>
        <p:guide pos="4215"/>
        <p:guide pos="474"/>
        <p:guide orient="horz" pos="1549"/>
        <p:guide pos="7223"/>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5" Type="http://schemas.openxmlformats.org/officeDocument/2006/relationships/hyperlink" Target="https://ar5iv.labs.arxiv.org/html/2402.02374?_immersive_translate_auto_translate=1#S4.F8" TargetMode="External"/><Relationship Id="rId4" Type="http://schemas.openxmlformats.org/officeDocument/2006/relationships/hyperlink" Target="https://ar5iv.labs.arxiv.org/html/2402.02374?_immersive_translate_auto_translate=1#S4.F7" TargetMode="External"/><Relationship Id="rId3" Type="http://schemas.openxmlformats.org/officeDocument/2006/relationships/hyperlink" Target="https://ar5iv.labs.arxiv.org/html/2402.02374?_immersive_translate_auto_translate=1#S4.F6"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5" Type="http://schemas.openxmlformats.org/officeDocument/2006/relationships/hyperlink" Target="https://ar5iv.labs.arxiv.org/html/2402.02374?_immersive_translate_auto_translate=1#S4.F8" TargetMode="External"/><Relationship Id="rId4" Type="http://schemas.openxmlformats.org/officeDocument/2006/relationships/hyperlink" Target="https://ar5iv.labs.arxiv.org/html/2402.02374?_immersive_translate_auto_translate=1#S4.F7" TargetMode="External"/><Relationship Id="rId3" Type="http://schemas.openxmlformats.org/officeDocument/2006/relationships/hyperlink" Target="https://ar5iv.labs.arxiv.org/html/2402.02374?_immersive_translate_auto_translate=1#S4.F6" TargetMode="Externa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6" Type="http://schemas.openxmlformats.org/officeDocument/2006/relationships/hyperlink" Target="https://ar5iv.labs.arxiv.org/html/2402.02374?_immersive_translate_auto_translate=1#bib.bib32" TargetMode="External"/><Relationship Id="rId5" Type="http://schemas.openxmlformats.org/officeDocument/2006/relationships/hyperlink" Target="https://ar5iv.labs.arxiv.org/html/2402.02374?_immersive_translate_auto_translate=1#S3.T1" TargetMode="External"/><Relationship Id="rId4" Type="http://schemas.openxmlformats.org/officeDocument/2006/relationships/hyperlink" Target="https://ar5iv.labs.arxiv.org/html/2402.02374?_immersive_translate_auto_translate=1#bib.bib50" TargetMode="External"/><Relationship Id="rId3" Type="http://schemas.openxmlformats.org/officeDocument/2006/relationships/hyperlink" Target="https://ar5iv.labs.arxiv.org/html/2402.02374?_immersive_translate_auto_translate=1#bib.bib6" TargetMode="Externa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ar5iv.labs.arxiv.org/html/2402.02374?_immersive_translate_auto_translate=1#S4.F10" TargetMode="External"/><Relationship Id="rId7" Type="http://schemas.openxmlformats.org/officeDocument/2006/relationships/hyperlink" Target="https://ar5iv.labs.arxiv.org/html/2402.02374?_immersive_translate_auto_translate=1#S4.T4" TargetMode="External"/><Relationship Id="rId6" Type="http://schemas.openxmlformats.org/officeDocument/2006/relationships/hyperlink" Target="https://ar5iv.labs.arxiv.org/html/2402.02374?_immersive_translate_auto_translate=1#S4.F9" TargetMode="External"/><Relationship Id="rId5" Type="http://schemas.openxmlformats.org/officeDocument/2006/relationships/hyperlink" Target="https://ar5iv.labs.arxiv.org/html/2402.02374?_immersive_translate_auto_translate=1#S4.T3" TargetMode="External"/><Relationship Id="rId4" Type="http://schemas.openxmlformats.org/officeDocument/2006/relationships/hyperlink" Target="https://ar5iv.labs.arxiv.org/html/2402.02374?_immersive_translate_auto_translate=1#bib.bib49" TargetMode="External"/><Relationship Id="rId3" Type="http://schemas.openxmlformats.org/officeDocument/2006/relationships/hyperlink" Target="https://ar5iv.labs.arxiv.org/html/2402.02374?_immersive_translate_auto_translate=1#S4.T2"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大家好！论文的题目是 </a:t>
            </a:r>
            <a:r>
              <a:rPr lang="en-US" altLang="zh-CN" b="1" dirty="0"/>
              <a:t>《</a:t>
            </a:r>
            <a:r>
              <a:rPr lang="en-GB" altLang="zh-CN" b="1" dirty="0" err="1"/>
              <a:t>PromptRR</a:t>
            </a:r>
            <a:r>
              <a:rPr lang="en-GB" altLang="zh-CN" b="1" dirty="0"/>
              <a:t>: </a:t>
            </a:r>
            <a:r>
              <a:rPr lang="zh-CN" altLang="en-US" b="1" dirty="0"/>
              <a:t>将扩散模型用作提示生成器以实现单图像反射去除</a:t>
            </a:r>
            <a:r>
              <a:rPr lang="en-US" altLang="zh-CN" b="1" dirty="0"/>
              <a:t>》</a:t>
            </a:r>
            <a:endParaRPr lang="en-US" altLang="zh-CN" b="1" dirty="0"/>
          </a:p>
          <a:p>
            <a:r>
              <a:rPr lang="zh-CN" altLang="en-US" dirty="0"/>
              <a:t>大家拍照时，尤其是在室内或者透过窗户拍照时，是不是经常会遇到玻璃上烦人的反光？这些反光会严重影响照片质量。如何去掉这些反光，也就是我们今天要讲的“单图像反射去除”（</a:t>
            </a:r>
            <a:r>
              <a:rPr lang="en-GB" altLang="zh-CN" dirty="0"/>
              <a:t>SIRR</a:t>
            </a:r>
            <a:r>
              <a:rPr lang="zh-CN" altLang="en-GB" dirty="0"/>
              <a:t>）</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这是解码器部分，它主要由 </a:t>
            </a:r>
            <a:r>
              <a:rPr lang="en-GB" altLang="zh-CN" sz="1800" b="1" dirty="0"/>
              <a:t>HF </a:t>
            </a:r>
            <a:r>
              <a:rPr lang="zh-CN" altLang="en-US" sz="1800" b="1" dirty="0"/>
              <a:t>提示</a:t>
            </a:r>
            <a:r>
              <a:rPr lang="zh-CN" altLang="en-US" sz="1800" dirty="0"/>
              <a:t> 来引导，并且用</a:t>
            </a:r>
            <a:r>
              <a:rPr lang="zh-CN" altLang="en-US" sz="1800" b="1" dirty="0"/>
              <a:t>逆小波变换 </a:t>
            </a:r>
            <a:r>
              <a:rPr lang="en-US" altLang="zh-CN" sz="1800" b="1" dirty="0"/>
              <a:t>(</a:t>
            </a:r>
            <a:r>
              <a:rPr lang="en-GB" altLang="zh-CN" sz="1800" b="1" dirty="0"/>
              <a:t>IWT)</a:t>
            </a:r>
            <a:r>
              <a:rPr lang="en-GB" altLang="zh-CN" sz="1800" dirty="0"/>
              <a:t> </a:t>
            </a:r>
            <a:r>
              <a:rPr lang="zh-CN" altLang="en-US" sz="1800" dirty="0"/>
              <a:t>来恢复图像尺寸 </a:t>
            </a:r>
            <a:endParaRPr lang="zh-CN" altLang="en-US" sz="1800"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800" dirty="0" err="1"/>
              <a:t>PromptFormer</a:t>
            </a:r>
            <a:r>
              <a:rPr lang="en-GB" altLang="zh-CN" sz="1800" dirty="0"/>
              <a:t> </a:t>
            </a:r>
            <a:r>
              <a:rPr lang="zh-CN" altLang="en-US" sz="1800" dirty="0"/>
              <a:t>是怎么利用提示的呢？靠的就是这个核心单元，也叫 </a:t>
            </a:r>
            <a:r>
              <a:rPr lang="en-GB" altLang="zh-CN" sz="1800" dirty="0"/>
              <a:t>TPB </a:t>
            </a:r>
            <a:r>
              <a:rPr lang="zh-CN" altLang="en-GB" sz="1800" dirty="0"/>
              <a:t>。</a:t>
            </a:r>
            <a:r>
              <a:rPr lang="zh-CN" altLang="en-US" sz="1800" dirty="0"/>
              <a:t>它里面有两个关键模块：</a:t>
            </a:r>
            <a:r>
              <a:rPr lang="en-GB" altLang="zh-CN" sz="1800" dirty="0"/>
              <a:t>PMSA (</a:t>
            </a:r>
            <a:r>
              <a:rPr lang="zh-CN" altLang="en-US" sz="1800" dirty="0"/>
              <a:t>提示多头自注意力</a:t>
            </a:r>
            <a:r>
              <a:rPr lang="en-US" altLang="zh-CN" sz="1800" dirty="0"/>
              <a:t>) </a:t>
            </a:r>
            <a:r>
              <a:rPr lang="zh-CN" altLang="en-US" sz="1800" dirty="0"/>
              <a:t>和 </a:t>
            </a:r>
            <a:r>
              <a:rPr lang="en-GB" altLang="zh-CN" sz="1800" dirty="0"/>
              <a:t>PFFN (</a:t>
            </a:r>
            <a:r>
              <a:rPr lang="zh-CN" altLang="en-US" sz="1800" dirty="0"/>
              <a:t>提示前馈网络</a:t>
            </a:r>
            <a:r>
              <a:rPr lang="en-US" altLang="zh-CN" sz="1800" dirty="0"/>
              <a:t>) </a:t>
            </a:r>
            <a:r>
              <a:rPr lang="zh-CN" altLang="en-US" sz="1800" dirty="0"/>
              <a:t>。它们的特别之处就在于，它们都用到了一个叫 </a:t>
            </a:r>
            <a:r>
              <a:rPr lang="en-GB" altLang="zh-CN" sz="1800" b="1" dirty="0"/>
              <a:t>PIIM</a:t>
            </a:r>
            <a:r>
              <a:rPr lang="en-GB" altLang="zh-CN" sz="1800" dirty="0"/>
              <a:t> </a:t>
            </a:r>
            <a:r>
              <a:rPr lang="zh-CN" altLang="en-US" sz="1800" dirty="0"/>
              <a:t>的模块。</a:t>
            </a:r>
            <a:endParaRPr lang="zh-CN" altLang="en-US" sz="1800"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dirty="0"/>
              <a:t>频率提示编码器 </a:t>
            </a:r>
            <a:r>
              <a:rPr lang="en-US" altLang="zh-CN" sz="1800" b="1" dirty="0"/>
              <a:t>(</a:t>
            </a:r>
            <a:r>
              <a:rPr lang="en-GB" altLang="zh-CN" sz="1800" b="1" dirty="0"/>
              <a:t>FPE)</a:t>
            </a:r>
            <a:r>
              <a:rPr lang="zh-CN" altLang="en-GB" sz="1800" dirty="0"/>
              <a:t>： </a:t>
            </a:r>
            <a:r>
              <a:rPr lang="zh-CN" altLang="en-US" sz="1800" dirty="0"/>
              <a:t>结构如图 </a:t>
            </a:r>
            <a:r>
              <a:rPr lang="en-US" altLang="zh-CN" sz="1800" dirty="0"/>
              <a:t>3 (</a:t>
            </a:r>
            <a:r>
              <a:rPr lang="zh-CN" altLang="en-US" sz="1800" dirty="0"/>
              <a:t>左</a:t>
            </a:r>
            <a:r>
              <a:rPr lang="en-US" altLang="zh-CN" sz="1800" dirty="0"/>
              <a:t>) </a:t>
            </a:r>
            <a:r>
              <a:rPr lang="zh-CN" altLang="en-US" sz="1800" dirty="0"/>
              <a:t>所示，主要包含一个</a:t>
            </a:r>
            <a:r>
              <a:rPr lang="zh-CN" altLang="en-US" sz="1800" b="1" dirty="0"/>
              <a:t>小波变换 </a:t>
            </a:r>
            <a:r>
              <a:rPr lang="en-US" altLang="zh-CN" sz="1800" b="1" dirty="0"/>
              <a:t>(</a:t>
            </a:r>
            <a:r>
              <a:rPr lang="en-GB" altLang="zh-CN" sz="1800" b="1" dirty="0"/>
              <a:t>Wavelet Transform, WT)</a:t>
            </a:r>
            <a:r>
              <a:rPr lang="en-GB" altLang="zh-CN" sz="1800" dirty="0"/>
              <a:t> </a:t>
            </a:r>
            <a:r>
              <a:rPr lang="zh-CN" altLang="en-US" sz="1800" dirty="0"/>
              <a:t>模块和一个</a:t>
            </a:r>
            <a:r>
              <a:rPr lang="zh-CN" altLang="en-US" sz="1800" b="1" dirty="0"/>
              <a:t>双分支编码器</a:t>
            </a:r>
            <a:r>
              <a:rPr lang="zh-CN" altLang="en-US" sz="1800" dirty="0"/>
              <a:t> 。</a:t>
            </a:r>
            <a:endParaRPr lang="zh-CN" altLang="en-US" sz="1800" dirty="0"/>
          </a:p>
          <a:p>
            <a:r>
              <a:rPr lang="zh-CN" altLang="en-US" sz="1800" dirty="0"/>
              <a:t>每个分支由残差块和线性层组成 。</a:t>
            </a:r>
            <a:endParaRPr lang="zh-CN" altLang="en-US" sz="1800" dirty="0"/>
          </a:p>
          <a:p>
            <a:r>
              <a:rPr lang="zh-CN" altLang="en-US" sz="1800" dirty="0"/>
              <a:t>工作流程：输入图像经过 </a:t>
            </a:r>
            <a:r>
              <a:rPr lang="en-GB" altLang="zh-CN" sz="1800" dirty="0"/>
              <a:t>WT </a:t>
            </a:r>
            <a:r>
              <a:rPr lang="zh-CN" altLang="en-US" sz="1800" dirty="0"/>
              <a:t>分解成 </a:t>
            </a:r>
            <a:r>
              <a:rPr lang="en-GB" altLang="zh-CN" sz="1800" dirty="0"/>
              <a:t>LF </a:t>
            </a:r>
            <a:r>
              <a:rPr lang="zh-CN" altLang="en-US" sz="1800" dirty="0"/>
              <a:t>和 </a:t>
            </a:r>
            <a:r>
              <a:rPr lang="en-GB" altLang="zh-CN" sz="1800" dirty="0"/>
              <a:t>HF </a:t>
            </a:r>
            <a:r>
              <a:rPr lang="zh-CN" altLang="en-US" sz="1800" dirty="0"/>
              <a:t>图像 。然后分别送入 </a:t>
            </a:r>
            <a:r>
              <a:rPr lang="en-GB" altLang="zh-CN" sz="1800" dirty="0"/>
              <a:t>LF </a:t>
            </a:r>
            <a:r>
              <a:rPr lang="zh-CN" altLang="en-US" sz="1800" dirty="0"/>
              <a:t>分支（绿色）和 </a:t>
            </a:r>
            <a:r>
              <a:rPr lang="en-GB" altLang="zh-CN" sz="1800" dirty="0"/>
              <a:t>HF </a:t>
            </a:r>
            <a:r>
              <a:rPr lang="zh-CN" altLang="en-US" sz="1800" dirty="0"/>
              <a:t>分支（橙色），生成 </a:t>
            </a:r>
            <a:r>
              <a:rPr lang="en-GB" altLang="zh-CN" sz="1800" dirty="0"/>
              <a:t>LF </a:t>
            </a:r>
            <a:r>
              <a:rPr lang="zh-CN" altLang="en-US" sz="1800" dirty="0"/>
              <a:t>和 </a:t>
            </a:r>
            <a:r>
              <a:rPr lang="en-GB" altLang="zh-CN" sz="1800" dirty="0"/>
              <a:t>HF </a:t>
            </a:r>
            <a:r>
              <a:rPr lang="zh-CN" altLang="en-US" sz="1800" dirty="0"/>
              <a:t>提示 。</a:t>
            </a:r>
            <a:endParaRPr lang="zh-CN" altLang="en-US" sz="1800"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dirty="0"/>
              <a:t>频率提示编码器 </a:t>
            </a:r>
            <a:r>
              <a:rPr lang="en-US" altLang="zh-CN" sz="1800" b="1" dirty="0"/>
              <a:t>(</a:t>
            </a:r>
            <a:r>
              <a:rPr lang="en-GB" altLang="zh-CN" sz="1800" b="1" dirty="0"/>
              <a:t>FPE)</a:t>
            </a:r>
            <a:r>
              <a:rPr lang="zh-CN" altLang="en-GB" sz="1800" dirty="0"/>
              <a:t>： </a:t>
            </a:r>
            <a:r>
              <a:rPr lang="zh-CN" altLang="en-US" sz="1800" dirty="0"/>
              <a:t>结构如图 </a:t>
            </a:r>
            <a:r>
              <a:rPr lang="en-US" altLang="zh-CN" sz="1800" dirty="0"/>
              <a:t>3 (</a:t>
            </a:r>
            <a:r>
              <a:rPr lang="zh-CN" altLang="en-US" sz="1800" dirty="0"/>
              <a:t>左</a:t>
            </a:r>
            <a:r>
              <a:rPr lang="en-US" altLang="zh-CN" sz="1800" dirty="0"/>
              <a:t>) </a:t>
            </a:r>
            <a:r>
              <a:rPr lang="zh-CN" altLang="en-US" sz="1800" dirty="0"/>
              <a:t>所示，主要包含一个</a:t>
            </a:r>
            <a:r>
              <a:rPr lang="zh-CN" altLang="en-US" sz="1800" b="1" dirty="0"/>
              <a:t>小波变换 </a:t>
            </a:r>
            <a:r>
              <a:rPr lang="en-US" altLang="zh-CN" sz="1800" b="1" dirty="0"/>
              <a:t>(</a:t>
            </a:r>
            <a:r>
              <a:rPr lang="en-GB" altLang="zh-CN" sz="1800" b="1" dirty="0"/>
              <a:t>Wavelet Transform, WT)</a:t>
            </a:r>
            <a:r>
              <a:rPr lang="en-GB" altLang="zh-CN" sz="1800" dirty="0"/>
              <a:t> </a:t>
            </a:r>
            <a:r>
              <a:rPr lang="zh-CN" altLang="en-US" sz="1800" dirty="0"/>
              <a:t>模块和一个</a:t>
            </a:r>
            <a:r>
              <a:rPr lang="zh-CN" altLang="en-US" sz="1800" b="1" dirty="0"/>
              <a:t>双分支编码器</a:t>
            </a:r>
            <a:r>
              <a:rPr lang="zh-CN" altLang="en-US" sz="1800" dirty="0"/>
              <a:t> 。</a:t>
            </a:r>
            <a:endParaRPr lang="zh-CN" altLang="en-US" sz="1800" dirty="0"/>
          </a:p>
          <a:p>
            <a:r>
              <a:rPr lang="zh-CN" altLang="en-US" sz="1800" dirty="0"/>
              <a:t>每个分支由残差块和线性层组成 。</a:t>
            </a:r>
            <a:endParaRPr lang="zh-CN" altLang="en-US" sz="1800" dirty="0"/>
          </a:p>
          <a:p>
            <a:r>
              <a:rPr lang="zh-CN" altLang="en-US" sz="1800" dirty="0"/>
              <a:t>工作流程：输入图像经过 </a:t>
            </a:r>
            <a:r>
              <a:rPr lang="en-GB" altLang="zh-CN" sz="1800" dirty="0"/>
              <a:t>WT </a:t>
            </a:r>
            <a:r>
              <a:rPr lang="zh-CN" altLang="en-US" sz="1800" dirty="0"/>
              <a:t>分解成 </a:t>
            </a:r>
            <a:r>
              <a:rPr lang="en-GB" altLang="zh-CN" sz="1800" dirty="0"/>
              <a:t>LF </a:t>
            </a:r>
            <a:r>
              <a:rPr lang="zh-CN" altLang="en-US" sz="1800" dirty="0"/>
              <a:t>和 </a:t>
            </a:r>
            <a:r>
              <a:rPr lang="en-GB" altLang="zh-CN" sz="1800" dirty="0"/>
              <a:t>HF </a:t>
            </a:r>
            <a:r>
              <a:rPr lang="zh-CN" altLang="en-US" sz="1800" dirty="0"/>
              <a:t>图像 。然后分别送入 </a:t>
            </a:r>
            <a:r>
              <a:rPr lang="en-GB" altLang="zh-CN" sz="1800" dirty="0"/>
              <a:t>LF </a:t>
            </a:r>
            <a:r>
              <a:rPr lang="zh-CN" altLang="en-US" sz="1800" dirty="0"/>
              <a:t>分支（绿色）和 </a:t>
            </a:r>
            <a:r>
              <a:rPr lang="en-GB" altLang="zh-CN" sz="1800" dirty="0"/>
              <a:t>HF </a:t>
            </a:r>
            <a:r>
              <a:rPr lang="zh-CN" altLang="en-US" sz="1800" dirty="0"/>
              <a:t>分支（橙色），生成 </a:t>
            </a:r>
            <a:r>
              <a:rPr lang="en-GB" altLang="zh-CN" sz="1800" dirty="0"/>
              <a:t>LF </a:t>
            </a:r>
            <a:r>
              <a:rPr lang="zh-CN" altLang="en-US" sz="1800" dirty="0"/>
              <a:t>和 </a:t>
            </a:r>
            <a:r>
              <a:rPr lang="en-GB" altLang="zh-CN" sz="1800" dirty="0"/>
              <a:t>HF </a:t>
            </a:r>
            <a:r>
              <a:rPr lang="zh-CN" altLang="en-US" sz="1800" dirty="0"/>
              <a:t>提示 。</a:t>
            </a:r>
            <a:endParaRPr lang="zh-CN" altLang="en-US" sz="1800"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dirty="0"/>
              <a:t>扩散过程 </a:t>
            </a:r>
            <a:r>
              <a:rPr lang="en-US" altLang="zh-CN" sz="1800" b="1" dirty="0"/>
              <a:t>(</a:t>
            </a:r>
            <a:r>
              <a:rPr lang="zh-CN" altLang="en-US" sz="1800" b="1" dirty="0"/>
              <a:t>训练 </a:t>
            </a:r>
            <a:r>
              <a:rPr lang="en-GB" altLang="zh-CN" sz="1800" b="1" dirty="0"/>
              <a:t>DMs)</a:t>
            </a:r>
            <a:r>
              <a:rPr lang="zh-CN" altLang="en-GB" sz="1800" dirty="0"/>
              <a:t>：</a:t>
            </a:r>
            <a:r>
              <a:rPr lang="zh-CN" altLang="en-US" sz="1800" dirty="0"/>
              <a:t>我们用的是</a:t>
            </a:r>
            <a:r>
              <a:rPr lang="zh-CN" altLang="en-US" sz="1800" b="1" dirty="0"/>
              <a:t>双扩散模型</a:t>
            </a:r>
            <a:r>
              <a:rPr lang="zh-CN" altLang="en-US" sz="1800" dirty="0"/>
              <a:t>，一个管 </a:t>
            </a:r>
            <a:r>
              <a:rPr lang="en-GB" altLang="zh-CN" sz="1800" dirty="0"/>
              <a:t>LF</a:t>
            </a:r>
            <a:r>
              <a:rPr lang="zh-CN" altLang="en-GB" sz="1800" dirty="0"/>
              <a:t>，</a:t>
            </a:r>
            <a:r>
              <a:rPr lang="zh-CN" altLang="en-US" sz="1800" dirty="0"/>
              <a:t>一个管 </a:t>
            </a:r>
            <a:r>
              <a:rPr lang="en-GB" altLang="zh-CN" sz="1800" dirty="0"/>
              <a:t>HF </a:t>
            </a:r>
            <a:r>
              <a:rPr lang="zh-CN" altLang="en-GB" sz="1800" dirty="0"/>
              <a:t>。</a:t>
            </a:r>
            <a:r>
              <a:rPr lang="zh-CN" altLang="en-US" sz="1800" dirty="0"/>
              <a:t>训练时，我们先把 </a:t>
            </a:r>
            <a:r>
              <a:rPr lang="en-GB" altLang="zh-CN" sz="1800" dirty="0"/>
              <a:t>FPE </a:t>
            </a:r>
            <a:r>
              <a:rPr lang="zh-CN" altLang="en-US" sz="1800" dirty="0"/>
              <a:t>从 </a:t>
            </a:r>
            <a:r>
              <a:rPr lang="en-GB" altLang="zh-CN" sz="1800" dirty="0"/>
              <a:t>GT </a:t>
            </a:r>
            <a:r>
              <a:rPr lang="zh-CN" altLang="en-US" sz="1800" dirty="0"/>
              <a:t>提取的目标提示 </a:t>
            </a:r>
            <a:r>
              <a:rPr lang="en-GB" altLang="zh-CN" sz="1800" dirty="0">
                <a:effectLst/>
              </a:rPr>
              <a:t>Pl</a:t>
            </a:r>
            <a:r>
              <a:rPr lang="en-GB" altLang="zh-CN" sz="1800" dirty="0"/>
              <a:t>​ </a:t>
            </a:r>
            <a:r>
              <a:rPr lang="zh-CN" altLang="en-US" sz="1800" dirty="0"/>
              <a:t>加上噪声 </a:t>
            </a:r>
            <a:r>
              <a:rPr lang="en-US" altLang="zh-CN" sz="1800" dirty="0"/>
              <a:t>(</a:t>
            </a:r>
            <a:r>
              <a:rPr lang="zh-CN" altLang="en-US" sz="1800" dirty="0"/>
              <a:t>扩散</a:t>
            </a:r>
            <a:r>
              <a:rPr lang="en-US" altLang="zh-CN" sz="1800" dirty="0"/>
              <a:t>)</a:t>
            </a:r>
            <a:r>
              <a:rPr lang="zh-CN" altLang="en-US" sz="1800" dirty="0"/>
              <a:t>，然后让 </a:t>
            </a:r>
            <a:r>
              <a:rPr lang="en-GB" altLang="zh-CN" sz="1800" dirty="0"/>
              <a:t>DM </a:t>
            </a:r>
            <a:r>
              <a:rPr lang="zh-CN" altLang="en-US" sz="1800" dirty="0"/>
              <a:t>学会怎么在 </a:t>
            </a:r>
            <a:r>
              <a:rPr lang="en-GB" altLang="zh-CN" sz="1800" dirty="0"/>
              <a:t>FPE </a:t>
            </a:r>
            <a:r>
              <a:rPr lang="zh-CN" altLang="en-US" sz="1800" dirty="0"/>
              <a:t>从 </a:t>
            </a:r>
            <a:r>
              <a:rPr lang="en-GB" altLang="zh-CN" sz="1800" dirty="0"/>
              <a:t>Input </a:t>
            </a:r>
            <a:r>
              <a:rPr lang="zh-CN" altLang="en-US" sz="1800" dirty="0"/>
              <a:t>提取的条件提示 </a:t>
            </a:r>
            <a:r>
              <a:rPr lang="en-GB" altLang="zh-CN" sz="1800" dirty="0" err="1">
                <a:effectLst/>
              </a:rPr>
              <a:t>Pcl</a:t>
            </a:r>
            <a:r>
              <a:rPr lang="en-GB" altLang="zh-CN" sz="1800" dirty="0"/>
              <a:t>​ </a:t>
            </a:r>
            <a:r>
              <a:rPr lang="zh-CN" altLang="en-US" sz="1800" dirty="0"/>
              <a:t>的帮助下，把噪声去掉，恢复成目标提示 。损失函数用的是 </a:t>
            </a:r>
            <a:r>
              <a:rPr lang="en-GB" altLang="zh-CN" sz="1800" b="1" dirty="0"/>
              <a:t>L2 </a:t>
            </a:r>
            <a:r>
              <a:rPr lang="zh-CN" altLang="en-US" sz="1800" b="1" dirty="0"/>
              <a:t>损失</a:t>
            </a:r>
            <a:r>
              <a:rPr lang="zh-CN" altLang="en-US" sz="1800" dirty="0"/>
              <a:t> 。</a:t>
            </a:r>
            <a:endParaRPr lang="zh-CN" altLang="en-US" sz="1800"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训练好之后，在推理时，我们从一个随机噪声开始，在条件提示 </a:t>
            </a:r>
            <a:r>
              <a:rPr lang="en-GB" altLang="zh-CN" sz="1800" dirty="0" err="1">
                <a:effectLst/>
              </a:rPr>
              <a:t>Pcl</a:t>
            </a:r>
            <a:r>
              <a:rPr lang="en-GB" altLang="zh-CN" sz="1800" dirty="0"/>
              <a:t>​ </a:t>
            </a:r>
            <a:r>
              <a:rPr lang="zh-CN" altLang="en-US" sz="1800" dirty="0"/>
              <a:t>的引导下，一步步地让 </a:t>
            </a:r>
            <a:r>
              <a:rPr lang="en-GB" altLang="zh-CN" sz="1800" dirty="0"/>
              <a:t>DM </a:t>
            </a:r>
            <a:r>
              <a:rPr lang="zh-CN" altLang="en-US" sz="1800" dirty="0"/>
              <a:t>去噪，最终就能</a:t>
            </a:r>
            <a:r>
              <a:rPr lang="zh-CN" altLang="en-US" sz="1800" b="1" dirty="0"/>
              <a:t>生成</a:t>
            </a:r>
            <a:r>
              <a:rPr lang="zh-CN" altLang="en-US" sz="1800" dirty="0"/>
              <a:t>出我们想要的 </a:t>
            </a:r>
            <a:r>
              <a:rPr lang="en-GB" altLang="zh-CN" sz="1800" dirty="0"/>
              <a:t>LF/HF </a:t>
            </a:r>
            <a:r>
              <a:rPr lang="zh-CN" altLang="en-US" sz="1800" dirty="0"/>
              <a:t>提示 </a:t>
            </a:r>
            <a:r>
              <a:rPr lang="en-GB" altLang="zh-CN" sz="1800" dirty="0">
                <a:effectLst/>
              </a:rPr>
              <a:t>P^</a:t>
            </a:r>
            <a:r>
              <a:rPr lang="en-GB" altLang="zh-CN" sz="1800" dirty="0"/>
              <a:t> </a:t>
            </a:r>
            <a:r>
              <a:rPr lang="zh-CN" altLang="en-GB" sz="1800" dirty="0"/>
              <a:t>。</a:t>
            </a:r>
            <a:r>
              <a:rPr lang="zh-CN" altLang="en-US" sz="1800" dirty="0"/>
              <a:t>这个过程完全不需要 </a:t>
            </a:r>
            <a:r>
              <a:rPr lang="en-GB" altLang="zh-CN" sz="1800" dirty="0"/>
              <a:t>GT </a:t>
            </a:r>
            <a:r>
              <a:rPr lang="zh-CN" altLang="en-US" sz="1800" dirty="0"/>
              <a:t>图像 。</a:t>
            </a:r>
            <a:endParaRPr lang="zh-CN" altLang="en-US" sz="1800"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292929"/>
                </a:solidFill>
                <a:effectLst/>
                <a:latin typeface="Noto Serif" pitchFamily="18" charset="0"/>
              </a:rPr>
              <a:t>定性结果 </a:t>
            </a:r>
            <a:r>
              <a:rPr lang="zh-CN" altLang="en-US" b="0" i="0" dirty="0">
                <a:solidFill>
                  <a:srgbClr val="292929"/>
                </a:solidFill>
                <a:effectLst/>
                <a:latin typeface="Noto Serif" pitchFamily="18" charset="0"/>
              </a:rPr>
              <a:t>。图 </a:t>
            </a:r>
            <a:r>
              <a:rPr lang="en-US" altLang="zh-CN" b="0" i="0" u="none" strike="noStrike" dirty="0">
                <a:solidFill>
                  <a:srgbClr val="212121"/>
                </a:solidFill>
                <a:effectLst/>
                <a:latin typeface="Noto Serif" pitchFamily="18" charset="0"/>
                <a:hlinkClick r:id="rId3" tooltip="Figure 6 ‣ 4.1 Experimental settings ‣ 4 Experiments ‣ PromptRR: Diffusion Models as Prompt Generators for Single Image Reflection Removal"/>
              </a:rPr>
              <a:t>6</a:t>
            </a:r>
            <a:r>
              <a:rPr lang="zh-CN" altLang="en-US" b="0" i="0" dirty="0">
                <a:solidFill>
                  <a:srgbClr val="292929"/>
                </a:solidFill>
                <a:effectLst/>
                <a:latin typeface="Noto Serif" pitchFamily="18" charset="0"/>
              </a:rPr>
              <a:t> 中，虽然比较的方法可以很好地进行恢复，但在第一行蓝色框突出显示的区域中仍然存在条纹阴影效果。相比之下，我们的方法显示了清晰的桌面。图 </a:t>
            </a:r>
            <a:r>
              <a:rPr lang="en-US" altLang="zh-CN" b="0" i="0" u="none" strike="noStrike" dirty="0">
                <a:solidFill>
                  <a:srgbClr val="212121"/>
                </a:solidFill>
                <a:effectLst/>
                <a:latin typeface="Noto Serif" pitchFamily="18" charset="0"/>
                <a:hlinkClick r:id="rId4" tooltip="Figure 7 ‣ 4.1 Experimental settings ‣ 4 Experiments ‣ PromptRR: Diffusion Models as Prompt Generators for Single Image Reflection Removal"/>
              </a:rPr>
              <a:t>7</a:t>
            </a:r>
            <a:r>
              <a:rPr lang="zh-CN" altLang="en-US" b="0" i="0" dirty="0">
                <a:solidFill>
                  <a:srgbClr val="292929"/>
                </a:solidFill>
                <a:effectLst/>
                <a:latin typeface="Noto Serif" pitchFamily="18" charset="0"/>
              </a:rPr>
              <a:t> （第三行紫色框）说明了比较的方法无法消除阴影效果，而我们的方法则能够消除反射以产生更令人愉悦的玻璃。在图 </a:t>
            </a:r>
            <a:r>
              <a:rPr lang="en-US" altLang="zh-CN" b="0" i="0" u="none" strike="noStrike" dirty="0">
                <a:solidFill>
                  <a:srgbClr val="212121"/>
                </a:solidFill>
                <a:effectLst/>
                <a:latin typeface="Noto Serif" pitchFamily="18" charset="0"/>
                <a:hlinkClick r:id="rId5" tooltip="Figure 8 ‣ 4.1 Experimental settings ‣ 4 Experiments ‣ PromptRR: Diffusion Models as Prompt Generators for Single Image Reflection Removal"/>
              </a:rPr>
              <a:t>8</a:t>
            </a:r>
            <a:r>
              <a:rPr lang="zh-CN" altLang="en-US" b="0" i="0" dirty="0">
                <a:solidFill>
                  <a:srgbClr val="292929"/>
                </a:solidFill>
                <a:effectLst/>
                <a:latin typeface="Noto Serif" pitchFamily="18" charset="0"/>
              </a:rPr>
              <a:t> 中，在严重退化的情况下，大多数方法难以清晰地显示玩具的结构和纹理，而 </a:t>
            </a:r>
            <a:r>
              <a:rPr lang="en-US" altLang="zh-CN" b="0" i="0" dirty="0" err="1">
                <a:solidFill>
                  <a:srgbClr val="292929"/>
                </a:solidFill>
                <a:effectLst/>
                <a:latin typeface="Noto Serif" pitchFamily="18" charset="0"/>
              </a:rPr>
              <a:t>PrompRR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生成的恢复图像具有更好的结构保真度。因此，我们的方法与其他现有方法相比显示出了其优越性。</a:t>
            </a:r>
            <a:endParaRPr lang="zh-CN" altLang="en-US" dirty="0"/>
          </a:p>
          <a:p>
            <a:pPr>
              <a:buNone/>
            </a:pPr>
            <a:endParaRPr lang="en-US" altLang="zh-CN" b="0" i="0" dirty="0">
              <a:solidFill>
                <a:srgbClr val="292929"/>
              </a:solidFill>
              <a:effectLst/>
              <a:latin typeface="Noto Serif" pitchFamily="18" charset="0"/>
            </a:endParaRPr>
          </a:p>
          <a:p>
            <a:pPr>
              <a:buNone/>
            </a:pPr>
            <a:r>
              <a:rPr lang="zh-CN" altLang="en-US" b="0" i="0" dirty="0">
                <a:solidFill>
                  <a:srgbClr val="292929"/>
                </a:solidFill>
                <a:effectLst/>
                <a:latin typeface="Noto Serif" pitchFamily="18" charset="0"/>
              </a:rPr>
              <a:t>图</a:t>
            </a:r>
            <a:r>
              <a:rPr lang="en-US" altLang="zh-CN" b="0" i="0" dirty="0">
                <a:solidFill>
                  <a:srgbClr val="292929"/>
                </a:solidFill>
                <a:effectLst/>
                <a:latin typeface="Noto Serif" pitchFamily="18" charset="0"/>
              </a:rPr>
              <a:t>8 </a:t>
            </a:r>
            <a:r>
              <a:rPr lang="zh-CN" altLang="en-US" b="0" i="0" dirty="0">
                <a:solidFill>
                  <a:srgbClr val="292929"/>
                </a:solidFill>
                <a:effectLst/>
                <a:latin typeface="Noto Serif" pitchFamily="18" charset="0"/>
              </a:rPr>
              <a:t>在</a:t>
            </a:r>
            <a:r>
              <a:rPr lang="zh-CN" altLang="en-US" b="1" i="1" dirty="0">
                <a:solidFill>
                  <a:srgbClr val="292929"/>
                </a:solidFill>
                <a:effectLst/>
                <a:latin typeface="Noto Serif" pitchFamily="18" charset="0"/>
              </a:rPr>
              <a:t>真实</a:t>
            </a:r>
            <a:r>
              <a:rPr lang="zh-CN" altLang="en-US" b="1" i="0" dirty="0">
                <a:solidFill>
                  <a:srgbClr val="292929"/>
                </a:solidFill>
                <a:effectLst/>
                <a:latin typeface="Noto Serif" pitchFamily="18" charset="0"/>
              </a:rPr>
              <a:t>数据集</a:t>
            </a:r>
            <a:r>
              <a:rPr lang="zh-CN" altLang="en-US" b="0" i="0" dirty="0">
                <a:solidFill>
                  <a:srgbClr val="292929"/>
                </a:solidFill>
                <a:effectLst/>
                <a:latin typeface="Noto Serif" pitchFamily="18" charset="0"/>
              </a:rPr>
              <a:t>上的视觉比较。比较方法的反射结果仍然包含明显的反射效果。我们的 </a:t>
            </a:r>
            <a:r>
              <a:rPr lang="en-US" altLang="zh-CN" b="0" i="0" dirty="0" err="1">
                <a:solidFill>
                  <a:srgbClr val="292929"/>
                </a:solidFill>
                <a:effectLst/>
                <a:latin typeface="Noto Serif" pitchFamily="18" charset="0"/>
              </a:rPr>
              <a:t>PromptRR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能够更准确、更彻底地去除反射区域。</a:t>
            </a:r>
            <a:endParaRPr lang="en-US" altLang="zh-CN" b="0" i="0" dirty="0">
              <a:solidFill>
                <a:srgbClr val="292929"/>
              </a:solidFill>
              <a:effectLst/>
              <a:latin typeface="Noto Serif" pitchFamily="18" charset="0"/>
            </a:endParaRPr>
          </a:p>
          <a:p>
            <a:pPr>
              <a:buNone/>
            </a:pPr>
            <a:endParaRPr lang="zh-CN" altLang="en-US"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292929"/>
                </a:solidFill>
                <a:effectLst/>
                <a:latin typeface="Noto Serif" pitchFamily="18" charset="0"/>
              </a:rPr>
              <a:t>定性结果 </a:t>
            </a:r>
            <a:r>
              <a:rPr lang="zh-CN" altLang="en-US" b="0" i="0" dirty="0">
                <a:solidFill>
                  <a:srgbClr val="292929"/>
                </a:solidFill>
                <a:effectLst/>
                <a:latin typeface="Noto Serif" pitchFamily="18" charset="0"/>
              </a:rPr>
              <a:t>。图 </a:t>
            </a:r>
            <a:r>
              <a:rPr lang="en-US" altLang="zh-CN" b="0" i="0" u="none" strike="noStrike" dirty="0">
                <a:solidFill>
                  <a:srgbClr val="212121"/>
                </a:solidFill>
                <a:effectLst/>
                <a:latin typeface="Noto Serif" pitchFamily="18" charset="0"/>
                <a:hlinkClick r:id="rId3" tooltip="Figure 6 ‣ 4.1 Experimental settings ‣ 4 Experiments ‣ PromptRR: Diffusion Models as Prompt Generators for Single Image Reflection Removal"/>
              </a:rPr>
              <a:t>6</a:t>
            </a:r>
            <a:r>
              <a:rPr lang="zh-CN" altLang="en-US" b="0" i="0" dirty="0">
                <a:solidFill>
                  <a:srgbClr val="292929"/>
                </a:solidFill>
                <a:effectLst/>
                <a:latin typeface="Noto Serif" pitchFamily="18" charset="0"/>
              </a:rPr>
              <a:t> 中，虽然比较的方法可以很好地进行恢复，但在第一行蓝色框突出显示的区域中仍然存在条纹阴影效果。相比之下，我们的方法显示了清晰的桌面。图 </a:t>
            </a:r>
            <a:r>
              <a:rPr lang="en-US" altLang="zh-CN" b="0" i="0" u="none" strike="noStrike" dirty="0">
                <a:solidFill>
                  <a:srgbClr val="212121"/>
                </a:solidFill>
                <a:effectLst/>
                <a:latin typeface="Noto Serif" pitchFamily="18" charset="0"/>
                <a:hlinkClick r:id="rId4" tooltip="Figure 7 ‣ 4.1 Experimental settings ‣ 4 Experiments ‣ PromptRR: Diffusion Models as Prompt Generators for Single Image Reflection Removal"/>
              </a:rPr>
              <a:t>7</a:t>
            </a:r>
            <a:r>
              <a:rPr lang="zh-CN" altLang="en-US" b="0" i="0" dirty="0">
                <a:solidFill>
                  <a:srgbClr val="292929"/>
                </a:solidFill>
                <a:effectLst/>
                <a:latin typeface="Noto Serif" pitchFamily="18" charset="0"/>
              </a:rPr>
              <a:t> （第三行紫色框）说明了比较的方法无法消除阴影效果，而我们的方法则能够消除反射以产生更令人愉悦的玻璃。在图 </a:t>
            </a:r>
            <a:r>
              <a:rPr lang="en-US" altLang="zh-CN" b="0" i="0" u="none" strike="noStrike" dirty="0">
                <a:solidFill>
                  <a:srgbClr val="212121"/>
                </a:solidFill>
                <a:effectLst/>
                <a:latin typeface="Noto Serif" pitchFamily="18" charset="0"/>
                <a:hlinkClick r:id="rId5" tooltip="Figure 8 ‣ 4.1 Experimental settings ‣ 4 Experiments ‣ PromptRR: Diffusion Models as Prompt Generators for Single Image Reflection Removal"/>
              </a:rPr>
              <a:t>8</a:t>
            </a:r>
            <a:r>
              <a:rPr lang="zh-CN" altLang="en-US" b="0" i="0" dirty="0">
                <a:solidFill>
                  <a:srgbClr val="292929"/>
                </a:solidFill>
                <a:effectLst/>
                <a:latin typeface="Noto Serif" pitchFamily="18" charset="0"/>
              </a:rPr>
              <a:t> 中，在严重退化的情况下，大多数方法难以清晰地显示玩具的结构和纹理，而 </a:t>
            </a:r>
            <a:r>
              <a:rPr lang="en-US" altLang="zh-CN" b="0" i="0" dirty="0" err="1">
                <a:solidFill>
                  <a:srgbClr val="292929"/>
                </a:solidFill>
                <a:effectLst/>
                <a:latin typeface="Noto Serif" pitchFamily="18" charset="0"/>
              </a:rPr>
              <a:t>PrompRR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生成的恢复图像具有更好的结构保真度。因此，我们的方法与其他现有方法相比显示出了其优越性。</a:t>
            </a:r>
            <a:endParaRPr lang="zh-CN" altLang="en-US" dirty="0"/>
          </a:p>
          <a:p>
            <a:pPr>
              <a:buNone/>
            </a:pPr>
            <a:endParaRPr lang="en-US" altLang="zh-CN" b="0" i="0" dirty="0">
              <a:solidFill>
                <a:srgbClr val="292929"/>
              </a:solidFill>
              <a:effectLst/>
              <a:latin typeface="Noto Serif" pitchFamily="18" charset="0"/>
            </a:endParaRPr>
          </a:p>
          <a:p>
            <a:pPr>
              <a:buNone/>
            </a:pPr>
            <a:r>
              <a:rPr lang="zh-CN" altLang="en-US" b="0" i="0" dirty="0">
                <a:solidFill>
                  <a:srgbClr val="292929"/>
                </a:solidFill>
                <a:effectLst/>
                <a:latin typeface="Noto Serif" pitchFamily="18" charset="0"/>
              </a:rPr>
              <a:t>图</a:t>
            </a:r>
            <a:r>
              <a:rPr lang="en-US" altLang="zh-CN" b="0" i="0" dirty="0">
                <a:solidFill>
                  <a:srgbClr val="292929"/>
                </a:solidFill>
                <a:effectLst/>
                <a:latin typeface="Noto Serif" pitchFamily="18" charset="0"/>
              </a:rPr>
              <a:t>6 </a:t>
            </a:r>
            <a:r>
              <a:rPr lang="zh-CN" altLang="en-US" b="0" i="0" dirty="0">
                <a:solidFill>
                  <a:srgbClr val="292929"/>
                </a:solidFill>
                <a:effectLst/>
                <a:latin typeface="Noto Serif" pitchFamily="18" charset="0"/>
              </a:rPr>
              <a:t>在</a:t>
            </a:r>
            <a:r>
              <a:rPr lang="zh-CN" altLang="en-US" b="1" i="0" dirty="0">
                <a:solidFill>
                  <a:srgbClr val="292929"/>
                </a:solidFill>
                <a:effectLst/>
                <a:latin typeface="Noto Serif" pitchFamily="18" charset="0"/>
              </a:rPr>
              <a:t> </a:t>
            </a:r>
            <a:r>
              <a:rPr lang="en-US" altLang="zh-CN" b="1" i="1" dirty="0">
                <a:solidFill>
                  <a:srgbClr val="292929"/>
                </a:solidFill>
                <a:effectLst/>
                <a:latin typeface="Noto Serif" pitchFamily="18" charset="0"/>
              </a:rPr>
              <a:t>Nature</a:t>
            </a:r>
            <a:r>
              <a:rPr lang="zh-CN" altLang="en-US" b="1" i="0" dirty="0">
                <a:solidFill>
                  <a:srgbClr val="292929"/>
                </a:solidFill>
                <a:effectLst/>
                <a:latin typeface="Noto Serif" pitchFamily="18" charset="0"/>
              </a:rPr>
              <a:t> 数据集</a:t>
            </a:r>
            <a:r>
              <a:rPr lang="zh-CN" altLang="en-US" b="0" i="0" dirty="0">
                <a:solidFill>
                  <a:srgbClr val="292929"/>
                </a:solidFill>
                <a:effectLst/>
                <a:latin typeface="Noto Serif" pitchFamily="18" charset="0"/>
              </a:rPr>
              <a:t>上的视觉比较。与其他方法相比，我们的 </a:t>
            </a:r>
            <a:r>
              <a:rPr lang="en-US" altLang="zh-CN" b="0" i="0" dirty="0" err="1">
                <a:solidFill>
                  <a:srgbClr val="292929"/>
                </a:solidFill>
                <a:effectLst/>
                <a:latin typeface="Noto Serif" pitchFamily="18" charset="0"/>
              </a:rPr>
              <a:t>PromptRR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有效地消除了反射，同时保留了复原图像中的精细细节。</a:t>
            </a:r>
            <a:endParaRPr lang="en-US" altLang="zh-CN" b="0" i="0" dirty="0">
              <a:solidFill>
                <a:srgbClr val="292929"/>
              </a:solidFill>
              <a:effectLst/>
              <a:latin typeface="Noto Serif" pitchFamily="18" charset="0"/>
            </a:endParaRPr>
          </a:p>
          <a:p>
            <a:pPr>
              <a:buNone/>
            </a:pPr>
            <a:endParaRPr lang="en-US" altLang="zh-CN" b="0" i="0" dirty="0">
              <a:solidFill>
                <a:srgbClr val="292929"/>
              </a:solidFill>
              <a:effectLst/>
              <a:latin typeface="Noto Serif" pitchFamily="18" charset="0"/>
            </a:endParaRPr>
          </a:p>
          <a:p>
            <a:pPr>
              <a:buNone/>
            </a:pPr>
            <a:r>
              <a:rPr lang="zh-CN" altLang="en-US" b="0" i="0" dirty="0">
                <a:solidFill>
                  <a:srgbClr val="292929"/>
                </a:solidFill>
                <a:effectLst/>
                <a:latin typeface="Noto Serif" pitchFamily="18" charset="0"/>
              </a:rPr>
              <a:t>图</a:t>
            </a:r>
            <a:r>
              <a:rPr lang="en-US" altLang="zh-CN" b="0" i="0" dirty="0">
                <a:solidFill>
                  <a:srgbClr val="292929"/>
                </a:solidFill>
                <a:effectLst/>
                <a:latin typeface="Noto Serif" pitchFamily="18" charset="0"/>
              </a:rPr>
              <a:t>7 </a:t>
            </a:r>
            <a:r>
              <a:rPr lang="zh-CN" altLang="en-US" b="0" i="0" dirty="0">
                <a:solidFill>
                  <a:srgbClr val="292929"/>
                </a:solidFill>
                <a:effectLst/>
                <a:latin typeface="Noto Serif" pitchFamily="18" charset="0"/>
              </a:rPr>
              <a:t>在 </a:t>
            </a:r>
            <a:r>
              <a:rPr lang="en-US" altLang="zh-CN" b="1" i="0" dirty="0">
                <a:solidFill>
                  <a:srgbClr val="292929"/>
                </a:solidFill>
                <a:effectLst/>
                <a:latin typeface="Noto Serif" pitchFamily="18" charset="0"/>
              </a:rPr>
              <a:t>SIR2</a:t>
            </a:r>
            <a:r>
              <a:rPr lang="zh-CN" altLang="en-US" b="1" i="0" dirty="0">
                <a:solidFill>
                  <a:srgbClr val="292929"/>
                </a:solidFill>
                <a:effectLst/>
                <a:latin typeface="Noto Serif" pitchFamily="18" charset="0"/>
              </a:rPr>
              <a:t>数据集上</a:t>
            </a:r>
            <a:r>
              <a:rPr lang="zh-CN" altLang="en-US" b="0" i="0" dirty="0">
                <a:solidFill>
                  <a:srgbClr val="292929"/>
                </a:solidFill>
                <a:effectLst/>
                <a:latin typeface="Noto Serif" pitchFamily="18" charset="0"/>
              </a:rPr>
              <a:t>的视觉比较。图像来自三个子集：明信片（第一行）、</a:t>
            </a:r>
            <a:r>
              <a:rPr lang="en-US" altLang="zh-CN" b="0" i="0" dirty="0" err="1">
                <a:solidFill>
                  <a:srgbClr val="292929"/>
                </a:solidFill>
                <a:effectLst/>
                <a:latin typeface="Noto Serif" pitchFamily="18" charset="0"/>
              </a:rPr>
              <a:t>SolidObject</a:t>
            </a:r>
            <a:r>
              <a:rPr lang="zh-CN" altLang="en-US" b="0" i="0" dirty="0">
                <a:solidFill>
                  <a:srgbClr val="292929"/>
                </a:solidFill>
                <a:effectLst/>
                <a:latin typeface="Noto Serif" pitchFamily="18" charset="0"/>
              </a:rPr>
              <a:t>（第二行）和 </a:t>
            </a:r>
            <a:r>
              <a:rPr lang="en-US" altLang="zh-CN" b="0" i="0" dirty="0" err="1">
                <a:solidFill>
                  <a:srgbClr val="292929"/>
                </a:solidFill>
                <a:effectLst/>
                <a:latin typeface="Noto Serif" pitchFamily="18" charset="0"/>
              </a:rPr>
              <a:t>WildScene</a:t>
            </a:r>
            <a:r>
              <a:rPr lang="zh-CN" altLang="en-US" b="0" i="0" dirty="0">
                <a:solidFill>
                  <a:srgbClr val="292929"/>
                </a:solidFill>
                <a:effectLst/>
                <a:latin typeface="Noto Serif" pitchFamily="18" charset="0"/>
              </a:rPr>
              <a:t>（第三行）。</a:t>
            </a:r>
            <a:endParaRPr lang="en-US" altLang="zh-CN" b="0" i="0" dirty="0">
              <a:solidFill>
                <a:srgbClr val="292929"/>
              </a:solidFill>
              <a:effectLst/>
              <a:latin typeface="Noto Serif" pitchFamily="18" charset="0"/>
            </a:endParaRPr>
          </a:p>
          <a:p>
            <a:pPr>
              <a:buNone/>
            </a:pPr>
            <a:r>
              <a:rPr lang="zh-CN" altLang="en-US" b="0" i="0" dirty="0">
                <a:solidFill>
                  <a:srgbClr val="292929"/>
                </a:solidFill>
                <a:effectLst/>
                <a:latin typeface="Noto Serif" pitchFamily="18" charset="0"/>
              </a:rPr>
              <a:t>相比之下，我们的 </a:t>
            </a:r>
            <a:r>
              <a:rPr lang="en-US" altLang="zh-CN" b="0" i="0" dirty="0" err="1">
                <a:solidFill>
                  <a:srgbClr val="292929"/>
                </a:solidFill>
                <a:effectLst/>
                <a:latin typeface="Noto Serif" pitchFamily="18" charset="0"/>
              </a:rPr>
              <a:t>PromptRR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消除了更多不必要的反射，并生成了更清晰的图像（参见边界框）。</a:t>
            </a:r>
            <a:endParaRPr lang="en-US" altLang="zh-CN" b="0" i="0" dirty="0">
              <a:solidFill>
                <a:srgbClr val="292929"/>
              </a:solidFill>
              <a:effectLst/>
              <a:latin typeface="Noto Serif" pitchFamily="18" charset="0"/>
            </a:endParaRPr>
          </a:p>
          <a:p>
            <a:pPr>
              <a:buNone/>
            </a:pPr>
            <a:endParaRPr lang="en-US" altLang="zh-CN" b="0" i="0" dirty="0">
              <a:solidFill>
                <a:srgbClr val="292929"/>
              </a:solidFill>
              <a:effectLst/>
              <a:latin typeface="Noto Serif" pitchFamily="18" charset="0"/>
            </a:endParaRPr>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b="0" i="0" dirty="0">
                <a:solidFill>
                  <a:srgbClr val="292929"/>
                </a:solidFill>
                <a:effectLst/>
                <a:latin typeface="Noto Serif" pitchFamily="18" charset="0"/>
              </a:rPr>
              <a:t>在常用真实数据集上，</a:t>
            </a:r>
            <a:r>
              <a:rPr lang="en-US" altLang="zh-CN" b="0" i="0" dirty="0">
                <a:solidFill>
                  <a:srgbClr val="292929"/>
                </a:solidFill>
                <a:effectLst/>
                <a:latin typeface="Noto Serif" pitchFamily="18" charset="0"/>
              </a:rPr>
              <a:t>PSNR </a:t>
            </a:r>
            <a:r>
              <a:rPr lang="zh-CN" altLang="en-US" b="0" i="0" dirty="0">
                <a:solidFill>
                  <a:srgbClr val="292929"/>
                </a:solidFill>
                <a:effectLst/>
                <a:latin typeface="Noto Serif" pitchFamily="18" charset="0"/>
              </a:rPr>
              <a:t>和 </a:t>
            </a:r>
            <a:r>
              <a:rPr lang="en-US" altLang="zh-CN" b="0" i="0" dirty="0">
                <a:solidFill>
                  <a:srgbClr val="292929"/>
                </a:solidFill>
                <a:effectLst/>
                <a:latin typeface="Noto Serif" pitchFamily="18" charset="0"/>
              </a:rPr>
              <a:t>SSIM </a:t>
            </a:r>
            <a:r>
              <a:rPr lang="zh-CN" altLang="en-US" b="0" i="0" dirty="0">
                <a:solidFill>
                  <a:srgbClr val="292929"/>
                </a:solidFill>
                <a:effectLst/>
                <a:latin typeface="Noto Serif" pitchFamily="18" charset="0"/>
              </a:rPr>
              <a:t>的定量结果比较。</a:t>
            </a:r>
            <a:r>
              <a:rPr lang="zh-CN" altLang="en-US" b="1" i="0" dirty="0">
                <a:solidFill>
                  <a:srgbClr val="292929"/>
                </a:solidFill>
                <a:effectLst/>
                <a:latin typeface="Noto Serif" pitchFamily="18" charset="0"/>
              </a:rPr>
              <a:t> 粗体</a:t>
            </a:r>
            <a:r>
              <a:rPr lang="zh-CN" altLang="en-US" b="0" i="0" dirty="0">
                <a:solidFill>
                  <a:srgbClr val="292929"/>
                </a:solidFill>
                <a:effectLst/>
                <a:latin typeface="Noto Serif" pitchFamily="18" charset="0"/>
              </a:rPr>
              <a:t>和</a:t>
            </a:r>
            <a:r>
              <a:rPr lang="zh-CN" altLang="en-US" b="0" i="0" u="sng" dirty="0">
                <a:solidFill>
                  <a:srgbClr val="292929"/>
                </a:solidFill>
                <a:effectLst/>
                <a:latin typeface="Noto Serif" pitchFamily="18" charset="0"/>
              </a:rPr>
              <a:t>下划线</a:t>
            </a:r>
            <a:r>
              <a:rPr lang="zh-CN" altLang="en-US" b="0" i="0" dirty="0">
                <a:solidFill>
                  <a:srgbClr val="292929"/>
                </a:solidFill>
                <a:effectLst/>
                <a:latin typeface="Noto Serif" pitchFamily="18" charset="0"/>
              </a:rPr>
              <a:t>表示最佳结果和次佳结果</a:t>
            </a:r>
            <a:endParaRPr lang="en-US" altLang="zh-CN" b="0" i="0" dirty="0">
              <a:solidFill>
                <a:srgbClr val="292929"/>
              </a:solidFill>
              <a:effectLst/>
              <a:latin typeface="Noto Serif" pitchFamily="18" charset="0"/>
            </a:endParaRPr>
          </a:p>
          <a:p>
            <a:pPr>
              <a:buNone/>
            </a:pPr>
            <a:endParaRPr lang="en-US" altLang="zh-CN" dirty="0"/>
          </a:p>
          <a:p>
            <a:pPr>
              <a:buFont typeface="Arial" panose="020B0604020202090204" pitchFamily="34" charset="0"/>
              <a:buChar char="•"/>
            </a:pPr>
            <a:r>
              <a:rPr lang="zh-CN" altLang="en-US" b="1" i="0" dirty="0">
                <a:solidFill>
                  <a:srgbClr val="292929"/>
                </a:solidFill>
                <a:effectLst/>
                <a:latin typeface="Noto Serif" pitchFamily="18" charset="0"/>
              </a:rPr>
              <a:t>数据集和指标 </a:t>
            </a:r>
            <a:endParaRPr lang="en-US" altLang="zh-CN" b="1" i="0" dirty="0">
              <a:solidFill>
                <a:srgbClr val="292929"/>
              </a:solidFill>
              <a:effectLst/>
              <a:latin typeface="Noto Serif" pitchFamily="18" charset="0"/>
            </a:endParaRPr>
          </a:p>
          <a:p>
            <a:pPr>
              <a:buFont typeface="Arial" panose="020B0604020202090204" pitchFamily="34" charset="0"/>
              <a:buNone/>
            </a:pPr>
            <a:r>
              <a:rPr lang="zh-CN" altLang="en-US" b="0" i="0" dirty="0">
                <a:solidFill>
                  <a:srgbClr val="292929"/>
                </a:solidFill>
                <a:effectLst/>
                <a:latin typeface="Noto Serif" pitchFamily="18" charset="0"/>
              </a:rPr>
              <a:t>在由合成数据和真实数据组合而成的数据集上训练网络</a:t>
            </a:r>
            <a:endParaRPr lang="en-US" altLang="zh-CN" b="0" i="0" dirty="0">
              <a:solidFill>
                <a:srgbClr val="292929"/>
              </a:solidFill>
              <a:effectLst/>
              <a:latin typeface="Noto Serif" pitchFamily="18" charset="0"/>
            </a:endParaRPr>
          </a:p>
          <a:p>
            <a:pPr>
              <a:buFont typeface="Arial" panose="020B0604020202090204" pitchFamily="34" charset="0"/>
              <a:buNone/>
            </a:pPr>
            <a:r>
              <a:rPr lang="zh-CN" altLang="en-US" b="1" i="0" dirty="0">
                <a:solidFill>
                  <a:srgbClr val="292929"/>
                </a:solidFill>
                <a:effectLst/>
                <a:latin typeface="Noto Serif" pitchFamily="18" charset="0"/>
              </a:rPr>
              <a:t>合成训练数据</a:t>
            </a:r>
            <a:r>
              <a:rPr lang="zh-CN" altLang="en-US" b="0" i="0" dirty="0">
                <a:solidFill>
                  <a:srgbClr val="292929"/>
                </a:solidFill>
                <a:effectLst/>
                <a:latin typeface="Noto Serif" pitchFamily="18" charset="0"/>
              </a:rPr>
              <a:t>：采用 </a:t>
            </a:r>
            <a:r>
              <a:rPr lang="en-US" altLang="zh-CN" b="0" i="0" dirty="0">
                <a:solidFill>
                  <a:srgbClr val="292929"/>
                </a:solidFill>
                <a:effectLst/>
                <a:latin typeface="Noto Serif" pitchFamily="18" charset="0"/>
              </a:rPr>
              <a:t>PASCAL VOC </a:t>
            </a:r>
            <a:r>
              <a:rPr lang="zh-CN" altLang="en-US" b="0" i="0" dirty="0">
                <a:solidFill>
                  <a:srgbClr val="292929"/>
                </a:solidFill>
                <a:effectLst/>
                <a:latin typeface="Noto Serif" pitchFamily="18" charset="0"/>
              </a:rPr>
              <a:t>数据集，使用 （ </a:t>
            </a:r>
            <a:r>
              <a:rPr lang="en-US" altLang="zh-CN" b="0" i="0" dirty="0">
                <a:solidFill>
                  <a:srgbClr val="292929"/>
                </a:solidFill>
                <a:effectLst/>
                <a:latin typeface="Noto Serif" pitchFamily="18" charset="0"/>
              </a:rPr>
              <a:t>Fan et al. </a:t>
            </a:r>
            <a:r>
              <a:rPr lang="zh-CN" altLang="en-US" b="0" i="0" dirty="0">
                <a:solidFill>
                  <a:srgbClr val="292929"/>
                </a:solidFill>
                <a:effectLst/>
                <a:latin typeface="Noto Serif" pitchFamily="18" charset="0"/>
              </a:rPr>
              <a:t>， </a:t>
            </a:r>
            <a:r>
              <a:rPr lang="en-US" altLang="zh-CN" b="0" i="0" u="none" strike="noStrike" dirty="0">
                <a:solidFill>
                  <a:srgbClr val="212121"/>
                </a:solidFill>
                <a:effectLst/>
                <a:latin typeface="Noto Serif" pitchFamily="18" charset="0"/>
                <a:hlinkClick r:id="rId3"/>
              </a:rPr>
              <a:t>2017</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 中描述的数据生成方法合成 </a:t>
            </a:r>
            <a:r>
              <a:rPr lang="en-US" altLang="zh-CN" dirty="0"/>
              <a:t>7,643</a:t>
            </a:r>
            <a:r>
              <a:rPr lang="zh-CN" altLang="en-US" b="0" i="0" dirty="0">
                <a:solidFill>
                  <a:srgbClr val="292929"/>
                </a:solidFill>
                <a:effectLst/>
                <a:latin typeface="Noto Serif" pitchFamily="18" charset="0"/>
              </a:rPr>
              <a:t> 张图像</a:t>
            </a:r>
            <a:endParaRPr lang="en-US" altLang="zh-CN" b="0" i="0" dirty="0">
              <a:solidFill>
                <a:srgbClr val="292929"/>
              </a:solidFill>
              <a:effectLst/>
              <a:latin typeface="Noto Serif" pitchFamily="18" charset="0"/>
            </a:endParaRPr>
          </a:p>
          <a:p>
            <a:pPr>
              <a:buFont typeface="Arial" panose="020B0604020202090204" pitchFamily="34" charset="0"/>
              <a:buNone/>
            </a:pPr>
            <a:r>
              <a:rPr lang="zh-CN" altLang="en-US" b="1" i="0" dirty="0">
                <a:solidFill>
                  <a:srgbClr val="292929"/>
                </a:solidFill>
                <a:effectLst/>
                <a:latin typeface="Noto Serif" pitchFamily="18" charset="0"/>
              </a:rPr>
              <a:t>真实数据</a:t>
            </a:r>
            <a:r>
              <a:rPr lang="zh-CN" altLang="en-US" b="0" i="0" dirty="0">
                <a:solidFill>
                  <a:srgbClr val="292929"/>
                </a:solidFill>
                <a:effectLst/>
                <a:latin typeface="Noto Serif" pitchFamily="18" charset="0"/>
              </a:rPr>
              <a:t>：采用 （ </a:t>
            </a:r>
            <a:r>
              <a:rPr lang="en-US" altLang="zh-CN" b="0" i="0" dirty="0">
                <a:solidFill>
                  <a:srgbClr val="292929"/>
                </a:solidFill>
                <a:effectLst/>
                <a:latin typeface="Noto Serif" pitchFamily="18" charset="0"/>
              </a:rPr>
              <a:t>Zhang et al. </a:t>
            </a:r>
            <a:r>
              <a:rPr lang="zh-CN" altLang="en-US" b="0" i="0" dirty="0">
                <a:solidFill>
                  <a:srgbClr val="292929"/>
                </a:solidFill>
                <a:effectLst/>
                <a:latin typeface="Noto Serif" pitchFamily="18" charset="0"/>
              </a:rPr>
              <a:t>， </a:t>
            </a:r>
            <a:r>
              <a:rPr lang="en-US" altLang="zh-CN" b="0" i="0" u="none" strike="noStrike" dirty="0">
                <a:solidFill>
                  <a:srgbClr val="212121"/>
                </a:solidFill>
                <a:effectLst/>
                <a:latin typeface="Noto Serif" pitchFamily="18" charset="0"/>
                <a:hlinkClick r:id="rId4"/>
              </a:rPr>
              <a:t>2018</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 中的 </a:t>
            </a:r>
            <a:r>
              <a:rPr lang="en-US" altLang="zh-CN" dirty="0"/>
              <a:t>90</a:t>
            </a:r>
            <a:r>
              <a:rPr lang="zh-CN" altLang="en-US" b="0" i="0" dirty="0">
                <a:solidFill>
                  <a:srgbClr val="292929"/>
                </a:solidFill>
                <a:effectLst/>
                <a:latin typeface="Noto Serif" pitchFamily="18" charset="0"/>
              </a:rPr>
              <a:t> 真实训练图像</a:t>
            </a:r>
            <a:endParaRPr lang="en-US" altLang="zh-CN" b="0" i="0" dirty="0">
              <a:solidFill>
                <a:srgbClr val="292929"/>
              </a:solidFill>
              <a:effectLst/>
              <a:latin typeface="Noto Serif" pitchFamily="18" charset="0"/>
            </a:endParaRPr>
          </a:p>
          <a:p>
            <a:pPr>
              <a:buFont typeface="Arial" panose="020B0604020202090204" pitchFamily="34" charset="0"/>
              <a:buNone/>
            </a:pPr>
            <a:r>
              <a:rPr lang="zh-CN" altLang="en-US" b="1" i="0" dirty="0">
                <a:solidFill>
                  <a:srgbClr val="292929"/>
                </a:solidFill>
                <a:effectLst/>
                <a:latin typeface="Noto Serif" pitchFamily="18" charset="0"/>
              </a:rPr>
              <a:t>测试阶段</a:t>
            </a:r>
            <a:r>
              <a:rPr lang="zh-CN" altLang="en-US" b="0" i="0" dirty="0">
                <a:solidFill>
                  <a:srgbClr val="292929"/>
                </a:solidFill>
                <a:effectLst/>
                <a:latin typeface="Noto Serif" pitchFamily="18" charset="0"/>
              </a:rPr>
              <a:t>：在三个常用的真实数据集上评估模型，即 </a:t>
            </a:r>
            <a:r>
              <a:rPr lang="en-US" altLang="zh-CN" b="0" i="0" dirty="0">
                <a:solidFill>
                  <a:srgbClr val="292929"/>
                </a:solidFill>
                <a:effectLst/>
                <a:latin typeface="Noto Serif" pitchFamily="18" charset="0"/>
              </a:rPr>
              <a:t>Nature</a:t>
            </a:r>
            <a:r>
              <a:rPr lang="zh-CN" altLang="en-US" b="0" i="0" dirty="0">
                <a:solidFill>
                  <a:srgbClr val="292929"/>
                </a:solidFill>
                <a:effectLst/>
                <a:latin typeface="Noto Serif" pitchFamily="18" charset="0"/>
              </a:rPr>
              <a:t>、 </a:t>
            </a:r>
            <a:r>
              <a:rPr lang="en-US" altLang="zh-CN" dirty="0"/>
              <a:t>S​I​R2</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和 </a:t>
            </a:r>
            <a:r>
              <a:rPr lang="en-US" altLang="zh-CN" b="0" i="0" dirty="0">
                <a:solidFill>
                  <a:srgbClr val="292929"/>
                </a:solidFill>
                <a:effectLst/>
                <a:latin typeface="Noto Serif" pitchFamily="18" charset="0"/>
              </a:rPr>
              <a:t>Real dataset </a:t>
            </a:r>
            <a:endParaRPr lang="en-US" altLang="zh-CN" b="0" i="0" dirty="0">
              <a:solidFill>
                <a:srgbClr val="292929"/>
              </a:solidFill>
              <a:effectLst/>
              <a:latin typeface="Noto Serif" pitchFamily="18" charset="0"/>
            </a:endParaRPr>
          </a:p>
          <a:p>
            <a:pPr>
              <a:buFont typeface="Arial" panose="020B0604020202090204" pitchFamily="34" charset="0"/>
              <a:buNone/>
            </a:pPr>
            <a:r>
              <a:rPr lang="zh-CN" altLang="en-US" b="1" i="0" dirty="0">
                <a:solidFill>
                  <a:srgbClr val="292929"/>
                </a:solidFill>
                <a:effectLst/>
                <a:latin typeface="Noto Serif" pitchFamily="18" charset="0"/>
              </a:rPr>
              <a:t>性能评估指标</a:t>
            </a:r>
            <a:r>
              <a:rPr lang="zh-CN" altLang="en-US" b="0" i="0" dirty="0">
                <a:solidFill>
                  <a:srgbClr val="292929"/>
                </a:solidFill>
                <a:effectLst/>
                <a:latin typeface="Noto Serif" pitchFamily="18" charset="0"/>
              </a:rPr>
              <a:t>：</a:t>
            </a:r>
            <a:r>
              <a:rPr lang="en-US" altLang="zh-CN" b="0" i="0" dirty="0">
                <a:solidFill>
                  <a:srgbClr val="292929"/>
                </a:solidFill>
                <a:effectLst/>
                <a:latin typeface="Noto Serif" pitchFamily="18" charset="0"/>
              </a:rPr>
              <a:t>PSNR</a:t>
            </a:r>
            <a:r>
              <a:rPr lang="zh-CN" altLang="en-US" b="0" i="0" dirty="0">
                <a:solidFill>
                  <a:srgbClr val="292929"/>
                </a:solidFill>
                <a:effectLst/>
                <a:latin typeface="Noto Serif" pitchFamily="18" charset="0"/>
              </a:rPr>
              <a:t>和 </a:t>
            </a:r>
            <a:r>
              <a:rPr lang="en-US" altLang="zh-CN" b="0" i="0" dirty="0">
                <a:solidFill>
                  <a:srgbClr val="292929"/>
                </a:solidFill>
                <a:effectLst/>
                <a:latin typeface="Noto Serif" pitchFamily="18" charset="0"/>
              </a:rPr>
              <a:t>SSIM</a:t>
            </a:r>
            <a:endParaRPr lang="en-US" altLang="zh-CN" b="0" i="0" dirty="0">
              <a:solidFill>
                <a:srgbClr val="292929"/>
              </a:solidFill>
              <a:effectLst/>
              <a:latin typeface="Noto Serif" pitchFamily="18" charset="0"/>
            </a:endParaRPr>
          </a:p>
          <a:p>
            <a:pPr>
              <a:buFont typeface="Arial" panose="020B0604020202090204" pitchFamily="34" charset="0"/>
              <a:buNone/>
            </a:pPr>
            <a:r>
              <a:rPr lang="en-US" altLang="zh-CN" dirty="0"/>
              <a:t>PSNR </a:t>
            </a:r>
            <a:r>
              <a:rPr lang="zh-CN" altLang="en-US" dirty="0"/>
              <a:t>是一种基于像素误差的客观指标，通过计算原始图像与失真图像之间的均方误差（</a:t>
            </a:r>
            <a:r>
              <a:rPr lang="en-US" altLang="zh-CN" dirty="0"/>
              <a:t>MSE</a:t>
            </a:r>
            <a:r>
              <a:rPr lang="zh-CN" altLang="en-US" dirty="0"/>
              <a:t>）来衡量图像质量，越高越好</a:t>
            </a:r>
            <a:endParaRPr lang="en-US" altLang="zh-CN" b="0" i="0" dirty="0">
              <a:solidFill>
                <a:srgbClr val="292929"/>
              </a:solidFill>
              <a:effectLst/>
              <a:latin typeface="Noto Serif" pitchFamily="18" charset="0"/>
            </a:endParaRPr>
          </a:p>
          <a:p>
            <a:pPr>
              <a:buFont typeface="Arial" panose="020B0604020202090204" pitchFamily="34" charset="0"/>
              <a:buNone/>
            </a:pPr>
            <a:r>
              <a:rPr lang="en-US" altLang="zh-CN" dirty="0"/>
              <a:t>SSIM </a:t>
            </a:r>
            <a:r>
              <a:rPr lang="zh-CN" altLang="en-US" dirty="0"/>
              <a:t>是一种基于人类视觉感知的图像质量评估指标，从亮度、对比度和结构三个方面评估两幅图像的相似度，接近</a:t>
            </a:r>
            <a:r>
              <a:rPr lang="en-US" altLang="zh-CN" dirty="0"/>
              <a:t>1</a:t>
            </a:r>
            <a:r>
              <a:rPr lang="zh-CN" altLang="en-US" dirty="0"/>
              <a:t>好</a:t>
            </a:r>
            <a:endParaRPr lang="en-US" altLang="zh-CN" b="0" i="0" dirty="0">
              <a:solidFill>
                <a:srgbClr val="292929"/>
              </a:solidFill>
              <a:effectLst/>
              <a:latin typeface="Noto Serif" pitchFamily="18" charset="0"/>
            </a:endParaRPr>
          </a:p>
          <a:p>
            <a:pPr>
              <a:buFont typeface="Arial" panose="020B0604020202090204" pitchFamily="34" charset="0"/>
              <a:buNone/>
            </a:pPr>
            <a:endParaRPr lang="en-US" altLang="zh-CN" b="0" i="0" dirty="0">
              <a:solidFill>
                <a:srgbClr val="292929"/>
              </a:solidFill>
              <a:effectLst/>
              <a:latin typeface="Noto Serif" pitchFamily="18" charset="0"/>
            </a:endParaRPr>
          </a:p>
          <a:p>
            <a:pPr>
              <a:buFont typeface="Arial" panose="020B0604020202090204" pitchFamily="34" charset="0"/>
              <a:buChar char="•"/>
            </a:pPr>
            <a:r>
              <a:rPr lang="zh-CN" altLang="en-US" b="1" i="0" dirty="0">
                <a:solidFill>
                  <a:srgbClr val="292929"/>
                </a:solidFill>
                <a:effectLst/>
                <a:latin typeface="Noto Serif" pitchFamily="18" charset="0"/>
              </a:rPr>
              <a:t>比较 </a:t>
            </a:r>
            <a:r>
              <a:rPr lang="en-US" altLang="zh-CN" b="1" i="0" dirty="0">
                <a:solidFill>
                  <a:srgbClr val="292929"/>
                </a:solidFill>
                <a:effectLst/>
                <a:latin typeface="Noto Serif" pitchFamily="18" charset="0"/>
              </a:rPr>
              <a:t>SIRR </a:t>
            </a:r>
            <a:r>
              <a:rPr lang="zh-CN" altLang="en-US" b="1" i="0" dirty="0">
                <a:solidFill>
                  <a:srgbClr val="292929"/>
                </a:solidFill>
                <a:effectLst/>
                <a:latin typeface="Noto Serif" pitchFamily="18" charset="0"/>
              </a:rPr>
              <a:t>方法</a:t>
            </a:r>
            <a:endParaRPr lang="en-US" altLang="zh-CN" b="1" i="0" dirty="0">
              <a:solidFill>
                <a:srgbClr val="292929"/>
              </a:solidFill>
              <a:effectLst/>
              <a:latin typeface="Noto Serif" pitchFamily="18" charset="0"/>
            </a:endParaRPr>
          </a:p>
          <a:p>
            <a:pPr>
              <a:buFont typeface="Arial" panose="020B0604020202090204" pitchFamily="34" charset="0"/>
              <a:buNone/>
            </a:pPr>
            <a:r>
              <a:rPr lang="zh-CN" altLang="en-US" b="0" i="0" dirty="0">
                <a:solidFill>
                  <a:srgbClr val="292929"/>
                </a:solidFill>
                <a:effectLst/>
                <a:latin typeface="Noto Serif" pitchFamily="18" charset="0"/>
              </a:rPr>
              <a:t>将</a:t>
            </a:r>
            <a:r>
              <a:rPr lang="en-US" altLang="zh-CN" b="0" i="0" dirty="0" err="1">
                <a:solidFill>
                  <a:srgbClr val="292929"/>
                </a:solidFill>
                <a:effectLst/>
                <a:latin typeface="Noto Serif" pitchFamily="18" charset="0"/>
              </a:rPr>
              <a:t>PromptRR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与六种</a:t>
            </a:r>
            <a:r>
              <a:rPr lang="zh-CN" altLang="en-US" b="1" i="0" dirty="0">
                <a:solidFill>
                  <a:srgbClr val="292929"/>
                </a:solidFill>
                <a:effectLst/>
                <a:latin typeface="Noto Serif" pitchFamily="18" charset="0"/>
              </a:rPr>
              <a:t>基于 </a:t>
            </a:r>
            <a:r>
              <a:rPr lang="en-US" altLang="zh-CN" b="1" i="0" dirty="0">
                <a:solidFill>
                  <a:srgbClr val="292929"/>
                </a:solidFill>
                <a:effectLst/>
                <a:latin typeface="Noto Serif" pitchFamily="18" charset="0"/>
              </a:rPr>
              <a:t>CNN </a:t>
            </a:r>
            <a:r>
              <a:rPr lang="zh-CN" altLang="en-US" b="0" i="0" dirty="0">
                <a:solidFill>
                  <a:srgbClr val="292929"/>
                </a:solidFill>
                <a:effectLst/>
                <a:latin typeface="Noto Serif" pitchFamily="18" charset="0"/>
              </a:rPr>
              <a:t>的 </a:t>
            </a:r>
            <a:r>
              <a:rPr lang="en-US" altLang="zh-CN" b="0" i="0" dirty="0">
                <a:solidFill>
                  <a:srgbClr val="292929"/>
                </a:solidFill>
                <a:effectLst/>
                <a:latin typeface="Noto Serif" pitchFamily="18" charset="0"/>
              </a:rPr>
              <a:t>SIRR </a:t>
            </a:r>
            <a:r>
              <a:rPr lang="zh-CN" altLang="en-US" b="0" i="0" dirty="0">
                <a:solidFill>
                  <a:srgbClr val="292929"/>
                </a:solidFill>
                <a:effectLst/>
                <a:latin typeface="Noto Serif" pitchFamily="18" charset="0"/>
              </a:rPr>
              <a:t>方法：</a:t>
            </a:r>
            <a:r>
              <a:rPr lang="en-US" altLang="zh-CN" b="0" i="0" dirty="0">
                <a:solidFill>
                  <a:srgbClr val="292929"/>
                </a:solidFill>
                <a:effectLst/>
                <a:latin typeface="Noto Serif" pitchFamily="18" charset="0"/>
              </a:rPr>
              <a:t>WY19 </a:t>
            </a:r>
            <a:r>
              <a:rPr lang="zh-CN" altLang="en-US" b="0" i="0" dirty="0">
                <a:solidFill>
                  <a:srgbClr val="292929"/>
                </a:solidFill>
                <a:effectLst/>
                <a:latin typeface="Noto Serif" pitchFamily="18" charset="0"/>
              </a:rPr>
              <a:t>、</a:t>
            </a:r>
            <a:r>
              <a:rPr lang="en-US" altLang="zh-CN" b="0" i="0" dirty="0">
                <a:solidFill>
                  <a:srgbClr val="292929"/>
                </a:solidFill>
                <a:effectLst/>
                <a:latin typeface="Noto Serif" pitchFamily="18" charset="0"/>
              </a:rPr>
              <a:t>WT19</a:t>
            </a:r>
            <a:r>
              <a:rPr lang="zh-CN" altLang="en-US" b="0" i="0" dirty="0">
                <a:solidFill>
                  <a:srgbClr val="292929"/>
                </a:solidFill>
                <a:effectLst/>
                <a:latin typeface="Noto Serif" pitchFamily="18" charset="0"/>
              </a:rPr>
              <a:t>、</a:t>
            </a:r>
            <a:r>
              <a:rPr lang="en-US" altLang="zh-CN" b="0" i="0" dirty="0">
                <a:solidFill>
                  <a:srgbClr val="292929"/>
                </a:solidFill>
                <a:effectLst/>
                <a:latin typeface="Noto Serif" pitchFamily="18" charset="0"/>
              </a:rPr>
              <a:t>LY20</a:t>
            </a:r>
            <a:r>
              <a:rPr lang="zh-CN" altLang="en-US" b="0" i="0" dirty="0">
                <a:solidFill>
                  <a:srgbClr val="292929"/>
                </a:solidFill>
                <a:effectLst/>
                <a:latin typeface="Noto Serif" pitchFamily="18" charset="0"/>
              </a:rPr>
              <a:t>、</a:t>
            </a:r>
            <a:r>
              <a:rPr lang="en-US" altLang="zh-CN" b="0" i="0" dirty="0">
                <a:solidFill>
                  <a:srgbClr val="292929"/>
                </a:solidFill>
                <a:effectLst/>
                <a:latin typeface="Noto Serif" pitchFamily="18" charset="0"/>
              </a:rPr>
              <a:t>ZS21 </a:t>
            </a:r>
            <a:r>
              <a:rPr lang="zh-CN" altLang="en-US" b="0" i="0" dirty="0">
                <a:solidFill>
                  <a:srgbClr val="292929"/>
                </a:solidFill>
                <a:effectLst/>
                <a:latin typeface="Noto Serif" pitchFamily="18" charset="0"/>
              </a:rPr>
              <a:t>、</a:t>
            </a:r>
            <a:r>
              <a:rPr lang="en-US" altLang="zh-CN" b="0" i="0" dirty="0">
                <a:solidFill>
                  <a:srgbClr val="292929"/>
                </a:solidFill>
                <a:effectLst/>
                <a:latin typeface="Noto Serif" pitchFamily="18" charset="0"/>
              </a:rPr>
              <a:t>CL21 </a:t>
            </a:r>
            <a:r>
              <a:rPr lang="zh-CN" altLang="en-US" b="0" i="0" dirty="0">
                <a:solidFill>
                  <a:srgbClr val="292929"/>
                </a:solidFill>
                <a:effectLst/>
                <a:latin typeface="Noto Serif" pitchFamily="18" charset="0"/>
              </a:rPr>
              <a:t>、</a:t>
            </a:r>
            <a:r>
              <a:rPr lang="en-US" altLang="zh-CN" b="0" i="0" dirty="0">
                <a:solidFill>
                  <a:srgbClr val="292929"/>
                </a:solidFill>
                <a:effectLst/>
                <a:latin typeface="Noto Serif" pitchFamily="18" charset="0"/>
              </a:rPr>
              <a:t>HG21 </a:t>
            </a:r>
            <a:r>
              <a:rPr lang="zh-CN" altLang="en-US" b="0" i="0" dirty="0">
                <a:solidFill>
                  <a:srgbClr val="292929"/>
                </a:solidFill>
                <a:effectLst/>
                <a:latin typeface="Noto Serif" pitchFamily="18" charset="0"/>
              </a:rPr>
              <a:t>和一种近期</a:t>
            </a:r>
            <a:r>
              <a:rPr lang="zh-CN" altLang="en-US" b="1" i="0" dirty="0">
                <a:solidFill>
                  <a:srgbClr val="292929"/>
                </a:solidFill>
                <a:effectLst/>
                <a:latin typeface="Noto Serif" pitchFamily="18" charset="0"/>
              </a:rPr>
              <a:t>基于 </a:t>
            </a:r>
            <a:r>
              <a:rPr lang="en-US" altLang="zh-CN" b="1" i="0" dirty="0">
                <a:solidFill>
                  <a:srgbClr val="292929"/>
                </a:solidFill>
                <a:effectLst/>
                <a:latin typeface="Noto Serif" pitchFamily="18" charset="0"/>
              </a:rPr>
              <a:t>Transformer </a:t>
            </a:r>
            <a:r>
              <a:rPr lang="zh-CN" altLang="en-US" b="0" i="0" dirty="0">
                <a:solidFill>
                  <a:srgbClr val="292929"/>
                </a:solidFill>
                <a:effectLst/>
                <a:latin typeface="Noto Serif" pitchFamily="18" charset="0"/>
              </a:rPr>
              <a:t>的 </a:t>
            </a:r>
            <a:r>
              <a:rPr lang="en-US" altLang="zh-CN" b="0" i="0" dirty="0">
                <a:solidFill>
                  <a:srgbClr val="292929"/>
                </a:solidFill>
                <a:effectLst/>
                <a:latin typeface="Noto Serif" pitchFamily="18" charset="0"/>
              </a:rPr>
              <a:t>SIRR </a:t>
            </a:r>
            <a:r>
              <a:rPr lang="zh-CN" altLang="en-US" b="0" i="0" dirty="0">
                <a:solidFill>
                  <a:srgbClr val="292929"/>
                </a:solidFill>
                <a:effectLst/>
                <a:latin typeface="Noto Serif" pitchFamily="18" charset="0"/>
              </a:rPr>
              <a:t>方法 ：</a:t>
            </a:r>
            <a:r>
              <a:rPr lang="en-US" altLang="zh-CN" b="0" i="0" dirty="0">
                <a:solidFill>
                  <a:srgbClr val="292929"/>
                </a:solidFill>
                <a:effectLst/>
                <a:latin typeface="Noto Serif" pitchFamily="18" charset="0"/>
              </a:rPr>
              <a:t>RSIRR </a:t>
            </a:r>
            <a:r>
              <a:rPr lang="zh-CN" altLang="en-US" b="0" i="0" dirty="0">
                <a:solidFill>
                  <a:srgbClr val="292929"/>
                </a:solidFill>
                <a:effectLst/>
                <a:latin typeface="Noto Serif" pitchFamily="18" charset="0"/>
              </a:rPr>
              <a:t>以及两种</a:t>
            </a:r>
            <a:r>
              <a:rPr lang="zh-CN" altLang="en-US" b="1" i="0" dirty="0">
                <a:solidFill>
                  <a:srgbClr val="292929"/>
                </a:solidFill>
                <a:effectLst/>
                <a:latin typeface="Noto Serif" pitchFamily="18" charset="0"/>
              </a:rPr>
              <a:t>基于 </a:t>
            </a:r>
            <a:r>
              <a:rPr lang="en-US" altLang="zh-CN" b="1" i="0" dirty="0">
                <a:solidFill>
                  <a:srgbClr val="292929"/>
                </a:solidFill>
                <a:effectLst/>
                <a:latin typeface="Noto Serif" pitchFamily="18" charset="0"/>
              </a:rPr>
              <a:t>Transformer </a:t>
            </a:r>
            <a:r>
              <a:rPr lang="zh-CN" altLang="en-US" b="1" i="0" dirty="0">
                <a:solidFill>
                  <a:srgbClr val="292929"/>
                </a:solidFill>
                <a:effectLst/>
                <a:latin typeface="Noto Serif" pitchFamily="18" charset="0"/>
              </a:rPr>
              <a:t>的通用图像恢复</a:t>
            </a:r>
            <a:r>
              <a:rPr lang="zh-CN" altLang="en-US" b="0" i="0" dirty="0">
                <a:solidFill>
                  <a:srgbClr val="292929"/>
                </a:solidFill>
                <a:effectLst/>
                <a:latin typeface="Noto Serif" pitchFamily="18" charset="0"/>
              </a:rPr>
              <a:t>方法：</a:t>
            </a:r>
            <a:r>
              <a:rPr lang="en-US" altLang="zh-CN" b="0" i="0" dirty="0" err="1">
                <a:solidFill>
                  <a:srgbClr val="292929"/>
                </a:solidFill>
                <a:effectLst/>
                <a:latin typeface="Noto Serif" pitchFamily="18" charset="0"/>
              </a:rPr>
              <a:t>Uformer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和 </a:t>
            </a:r>
            <a:r>
              <a:rPr lang="en-US" altLang="zh-CN" b="0" i="0" dirty="0" err="1">
                <a:solidFill>
                  <a:srgbClr val="292929"/>
                </a:solidFill>
                <a:effectLst/>
                <a:latin typeface="Noto Serif" pitchFamily="18" charset="0"/>
              </a:rPr>
              <a:t>Restormer</a:t>
            </a:r>
            <a:r>
              <a:rPr lang="zh-CN" altLang="en-US" b="0" i="0" dirty="0">
                <a:solidFill>
                  <a:srgbClr val="292929"/>
                </a:solidFill>
                <a:effectLst/>
                <a:latin typeface="Noto Serif" pitchFamily="18" charset="0"/>
              </a:rPr>
              <a:t>进行了比较。</a:t>
            </a:r>
            <a:endParaRPr lang="en-US" altLang="zh-CN" b="0" i="0" dirty="0">
              <a:solidFill>
                <a:srgbClr val="292929"/>
              </a:solidFill>
              <a:effectLst/>
              <a:latin typeface="Noto Serif" pitchFamily="18" charset="0"/>
            </a:endParaRPr>
          </a:p>
          <a:p>
            <a:pPr>
              <a:buFont typeface="Arial" panose="020B0604020202090204" pitchFamily="34" charset="0"/>
              <a:buNone/>
            </a:pPr>
            <a:r>
              <a:rPr lang="zh-CN" altLang="en-US" b="1" i="0" dirty="0">
                <a:solidFill>
                  <a:srgbClr val="292929"/>
                </a:solidFill>
                <a:effectLst/>
                <a:latin typeface="Noto Serif" pitchFamily="18" charset="0"/>
              </a:rPr>
              <a:t>定量结果 </a:t>
            </a:r>
            <a:r>
              <a:rPr lang="zh-CN" altLang="en-US" b="0" i="0" dirty="0">
                <a:solidFill>
                  <a:srgbClr val="292929"/>
                </a:solidFill>
                <a:effectLst/>
                <a:latin typeface="Noto Serif" pitchFamily="18" charset="0"/>
              </a:rPr>
              <a:t>。</a:t>
            </a:r>
            <a:r>
              <a:rPr lang="en-US" altLang="zh-CN" b="0" i="0" dirty="0" err="1">
                <a:solidFill>
                  <a:srgbClr val="292929"/>
                </a:solidFill>
                <a:effectLst/>
                <a:latin typeface="Noto Serif" pitchFamily="18" charset="0"/>
              </a:rPr>
              <a:t>Restormer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和 </a:t>
            </a:r>
            <a:r>
              <a:rPr lang="en-US" altLang="zh-CN" b="0" i="0" dirty="0" err="1">
                <a:solidFill>
                  <a:srgbClr val="292929"/>
                </a:solidFill>
                <a:effectLst/>
                <a:latin typeface="Noto Serif" pitchFamily="18" charset="0"/>
              </a:rPr>
              <a:t>Uformer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采用端到端网络实现图像恢复。然而，他们没有考虑明确的反射条件指导来帮助恢复过程。因此，这些方法不能有效地消除反射。虽然 </a:t>
            </a:r>
            <a:r>
              <a:rPr lang="en-US" altLang="zh-CN" b="0" i="0" dirty="0">
                <a:solidFill>
                  <a:srgbClr val="292929"/>
                </a:solidFill>
                <a:effectLst/>
                <a:latin typeface="Noto Serif" pitchFamily="18" charset="0"/>
              </a:rPr>
              <a:t>RSIRR </a:t>
            </a:r>
            <a:r>
              <a:rPr lang="zh-CN" altLang="en-US" b="0" i="0" dirty="0">
                <a:solidFill>
                  <a:srgbClr val="292929"/>
                </a:solidFill>
                <a:effectLst/>
                <a:latin typeface="Noto Serif" pitchFamily="18" charset="0"/>
              </a:rPr>
              <a:t>利用跨尺度注意力、多尺度和对抗机制来解决 </a:t>
            </a:r>
            <a:r>
              <a:rPr lang="en-US" altLang="zh-CN" b="0" i="0" dirty="0">
                <a:solidFill>
                  <a:srgbClr val="292929"/>
                </a:solidFill>
                <a:effectLst/>
                <a:latin typeface="Noto Serif" pitchFamily="18" charset="0"/>
              </a:rPr>
              <a:t>SIRR</a:t>
            </a:r>
            <a:r>
              <a:rPr lang="zh-CN" altLang="en-US" b="0" i="0" dirty="0">
                <a:solidFill>
                  <a:srgbClr val="292929"/>
                </a:solidFill>
                <a:effectLst/>
                <a:latin typeface="Noto Serif" pitchFamily="18" charset="0"/>
              </a:rPr>
              <a:t>，但其性能仍然不令人满意。相比之下，</a:t>
            </a:r>
            <a:r>
              <a:rPr lang="en-US" altLang="zh-CN" b="0" i="0" dirty="0" err="1">
                <a:solidFill>
                  <a:srgbClr val="292929"/>
                </a:solidFill>
                <a:effectLst/>
                <a:latin typeface="Noto Serif" pitchFamily="18" charset="0"/>
              </a:rPr>
              <a:t>PromptRR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可以探索频率提示来指导反射消除过程。</a:t>
            </a:r>
            <a:endParaRPr lang="en-US" altLang="zh-CN" b="0" i="0" dirty="0">
              <a:solidFill>
                <a:srgbClr val="292929"/>
              </a:solidFill>
              <a:effectLst/>
              <a:latin typeface="Noto Serif" pitchFamily="18" charset="0"/>
            </a:endParaRPr>
          </a:p>
          <a:p>
            <a:pPr>
              <a:buFont typeface="Arial" panose="020B0604020202090204" pitchFamily="34" charset="0"/>
              <a:buNone/>
            </a:pPr>
            <a:r>
              <a:rPr lang="zh-CN" altLang="en-US" b="0" i="0" dirty="0">
                <a:solidFill>
                  <a:srgbClr val="292929"/>
                </a:solidFill>
                <a:effectLst/>
                <a:latin typeface="Noto Serif" pitchFamily="18" charset="0"/>
              </a:rPr>
              <a:t>如表 </a:t>
            </a:r>
            <a:r>
              <a:rPr lang="en-US" altLang="zh-CN" b="0" i="0" u="none" strike="noStrike" dirty="0">
                <a:solidFill>
                  <a:srgbClr val="212121"/>
                </a:solidFill>
                <a:effectLst/>
                <a:latin typeface="Noto Serif" pitchFamily="18" charset="0"/>
                <a:hlinkClick r:id="rId5" tooltip="表 1 ‣ 3.3 提示生成与恢复 ‣ 3 方法论 ‣ PromptRR：扩散模型作为单幅图像反射消除的提示生成器"/>
              </a:rPr>
              <a:t>1</a:t>
            </a:r>
            <a:r>
              <a:rPr lang="zh-CN" altLang="en-US" b="0" i="0" dirty="0">
                <a:solidFill>
                  <a:srgbClr val="292929"/>
                </a:solidFill>
                <a:effectLst/>
                <a:latin typeface="Noto Serif" pitchFamily="18" charset="0"/>
              </a:rPr>
              <a:t> 所示，我们的 </a:t>
            </a:r>
            <a:r>
              <a:rPr lang="en-US" altLang="zh-CN" b="0" i="0" dirty="0" err="1">
                <a:solidFill>
                  <a:srgbClr val="292929"/>
                </a:solidFill>
                <a:effectLst/>
                <a:latin typeface="Noto Serif" pitchFamily="18" charset="0"/>
              </a:rPr>
              <a:t>PromptRR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在所有真实数据集上都取得了 </a:t>
            </a:r>
            <a:r>
              <a:rPr lang="en-US" altLang="zh-CN" b="0" i="0" dirty="0">
                <a:solidFill>
                  <a:srgbClr val="292929"/>
                </a:solidFill>
                <a:effectLst/>
                <a:latin typeface="Noto Serif" pitchFamily="18" charset="0"/>
              </a:rPr>
              <a:t>PSNR </a:t>
            </a:r>
            <a:r>
              <a:rPr lang="zh-CN" altLang="en-US" b="0" i="0" dirty="0">
                <a:solidFill>
                  <a:srgbClr val="292929"/>
                </a:solidFill>
                <a:effectLst/>
                <a:latin typeface="Noto Serif" pitchFamily="18" charset="0"/>
              </a:rPr>
              <a:t>和 </a:t>
            </a:r>
            <a:r>
              <a:rPr lang="en-US" altLang="zh-CN" b="0" i="0" dirty="0">
                <a:solidFill>
                  <a:srgbClr val="292929"/>
                </a:solidFill>
                <a:effectLst/>
                <a:latin typeface="Noto Serif" pitchFamily="18" charset="0"/>
              </a:rPr>
              <a:t>SSIM </a:t>
            </a:r>
            <a:r>
              <a:rPr lang="zh-CN" altLang="en-US" b="0" i="0" dirty="0">
                <a:solidFill>
                  <a:srgbClr val="292929"/>
                </a:solidFill>
                <a:effectLst/>
                <a:latin typeface="Noto Serif" pitchFamily="18" charset="0"/>
              </a:rPr>
              <a:t>方面的最佳性能，其中平均 </a:t>
            </a:r>
            <a:r>
              <a:rPr lang="en-US" altLang="zh-CN" b="0" i="0" dirty="0">
                <a:solidFill>
                  <a:srgbClr val="292929"/>
                </a:solidFill>
                <a:effectLst/>
                <a:latin typeface="Noto Serif" pitchFamily="18" charset="0"/>
              </a:rPr>
              <a:t>PSNR </a:t>
            </a:r>
            <a:r>
              <a:rPr lang="zh-CN" altLang="en-US" b="0" i="0" dirty="0">
                <a:solidFill>
                  <a:srgbClr val="292929"/>
                </a:solidFill>
                <a:effectLst/>
                <a:latin typeface="Noto Serif" pitchFamily="18" charset="0"/>
              </a:rPr>
              <a:t>值比 </a:t>
            </a:r>
            <a:r>
              <a:rPr lang="en-US" altLang="zh-CN" dirty="0"/>
              <a:t>S​I​R2</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数据集上排名第二的方法 </a:t>
            </a:r>
            <a:r>
              <a:rPr lang="en-US" altLang="zh-CN" b="0" i="0" dirty="0">
                <a:solidFill>
                  <a:srgbClr val="292929"/>
                </a:solidFill>
                <a:effectLst/>
                <a:latin typeface="Noto Serif" pitchFamily="18" charset="0"/>
              </a:rPr>
              <a:t>RSIRR ( Song et al. , </a:t>
            </a:r>
            <a:r>
              <a:rPr lang="en-US" altLang="zh-CN" b="0" i="0" u="none" strike="noStrike" dirty="0">
                <a:solidFill>
                  <a:srgbClr val="212121"/>
                </a:solidFill>
                <a:effectLst/>
                <a:latin typeface="Noto Serif" pitchFamily="18" charset="0"/>
                <a:hlinkClick r:id="rId6"/>
              </a:rPr>
              <a:t>2023</a:t>
            </a:r>
            <a:r>
              <a:rPr lang="en-US" altLang="zh-CN" b="0" i="0" dirty="0">
                <a:solidFill>
                  <a:srgbClr val="292929"/>
                </a:solidFill>
                <a:effectLst/>
                <a:latin typeface="Noto Serif" pitchFamily="18" charset="0"/>
              </a:rPr>
              <a:t> ) </a:t>
            </a:r>
            <a:r>
              <a:rPr lang="zh-CN" altLang="en-US" b="0" i="0" dirty="0">
                <a:solidFill>
                  <a:srgbClr val="292929"/>
                </a:solidFill>
                <a:effectLst/>
                <a:latin typeface="Noto Serif" pitchFamily="18" charset="0"/>
              </a:rPr>
              <a:t>高 </a:t>
            </a:r>
            <a:r>
              <a:rPr lang="en-US" altLang="zh-CN" dirty="0"/>
              <a:t>1.4</a:t>
            </a:r>
            <a:r>
              <a:rPr lang="zh-CN" altLang="en-US" b="0" i="0" dirty="0">
                <a:solidFill>
                  <a:srgbClr val="292929"/>
                </a:solidFill>
                <a:effectLst/>
                <a:latin typeface="Noto Serif" pitchFamily="18" charset="0"/>
              </a:rPr>
              <a:t> </a:t>
            </a:r>
            <a:r>
              <a:rPr lang="en-US" altLang="zh-CN" b="0" i="0" dirty="0">
                <a:solidFill>
                  <a:srgbClr val="292929"/>
                </a:solidFill>
                <a:effectLst/>
                <a:latin typeface="Noto Serif" pitchFamily="18" charset="0"/>
              </a:rPr>
              <a:t>dB</a:t>
            </a:r>
            <a:r>
              <a:rPr lang="zh-CN" altLang="en-US" b="0" i="0" dirty="0">
                <a:solidFill>
                  <a:srgbClr val="292929"/>
                </a:solidFill>
                <a:effectLst/>
                <a:latin typeface="Noto Serif" pitchFamily="18" charset="0"/>
              </a:rPr>
              <a:t>。</a:t>
            </a:r>
            <a:endParaRPr lang="en-US" altLang="zh-CN" b="0" i="0" dirty="0">
              <a:solidFill>
                <a:srgbClr val="292929"/>
              </a:solidFill>
              <a:effectLst/>
              <a:latin typeface="Noto Serif" pitchFamily="18" charset="0"/>
            </a:endParaRPr>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292929"/>
                </a:solidFill>
                <a:effectLst/>
                <a:latin typeface="Noto Sans" pitchFamily="34" charset="0"/>
                <a:ea typeface="inherit"/>
              </a:rPr>
              <a:t>消融研究</a:t>
            </a:r>
            <a:endParaRPr lang="zh-CN" altLang="en-US" b="1" i="0" dirty="0">
              <a:solidFill>
                <a:srgbClr val="292929"/>
              </a:solidFill>
              <a:effectLst/>
              <a:latin typeface="Noto Sans" pitchFamily="34" charset="0"/>
            </a:endParaRPr>
          </a:p>
          <a:p>
            <a:pPr>
              <a:buNone/>
            </a:pPr>
            <a:r>
              <a:rPr lang="zh-CN" altLang="en-US" b="0" i="0" dirty="0">
                <a:solidFill>
                  <a:srgbClr val="292929"/>
                </a:solidFill>
                <a:effectLst/>
                <a:latin typeface="Noto Serif" pitchFamily="18" charset="0"/>
              </a:rPr>
              <a:t>在训练集上对所有模型变体进行了 </a:t>
            </a:r>
            <a:r>
              <a:rPr lang="en-US" altLang="zh-CN" dirty="0"/>
              <a:t>100,000</a:t>
            </a:r>
            <a:r>
              <a:rPr lang="zh-CN" altLang="en-US" b="0" i="0" dirty="0">
                <a:solidFill>
                  <a:srgbClr val="292929"/>
                </a:solidFill>
                <a:effectLst/>
                <a:latin typeface="Noto Serif" pitchFamily="18" charset="0"/>
              </a:rPr>
              <a:t> 次迭代训练</a:t>
            </a:r>
            <a:endParaRPr lang="en-US" altLang="zh-CN" b="0" i="0" dirty="0">
              <a:solidFill>
                <a:srgbClr val="292929"/>
              </a:solidFill>
              <a:effectLst/>
              <a:latin typeface="Noto Serif" pitchFamily="18" charset="0"/>
            </a:endParaRPr>
          </a:p>
          <a:p>
            <a:pPr>
              <a:buNone/>
            </a:pPr>
            <a:r>
              <a:rPr lang="en-US" altLang="zh-CN" b="1" i="0" dirty="0">
                <a:solidFill>
                  <a:srgbClr val="292929"/>
                </a:solidFill>
                <a:effectLst/>
                <a:latin typeface="Noto Serif" pitchFamily="18" charset="0"/>
              </a:rPr>
              <a:t>PIIM </a:t>
            </a:r>
            <a:r>
              <a:rPr lang="zh-CN" altLang="en-US" b="1" i="0" dirty="0">
                <a:solidFill>
                  <a:srgbClr val="292929"/>
                </a:solidFill>
                <a:effectLst/>
                <a:latin typeface="Noto Serif" pitchFamily="18" charset="0"/>
              </a:rPr>
              <a:t>的有效性 </a:t>
            </a:r>
            <a:r>
              <a:rPr lang="zh-CN" altLang="en-US" b="0" i="0" dirty="0">
                <a:solidFill>
                  <a:srgbClr val="292929"/>
                </a:solidFill>
                <a:effectLst/>
                <a:latin typeface="Noto Serif" pitchFamily="18" charset="0"/>
              </a:rPr>
              <a:t>：</a:t>
            </a:r>
            <a:r>
              <a:rPr lang="zh-CN" altLang="en-US" b="1" i="0" dirty="0">
                <a:solidFill>
                  <a:srgbClr val="292929"/>
                </a:solidFill>
                <a:effectLst/>
                <a:latin typeface="Noto Serif" pitchFamily="18" charset="0"/>
              </a:rPr>
              <a:t>使用 </a:t>
            </a:r>
            <a:r>
              <a:rPr lang="en-US" altLang="zh-CN" b="1" i="0" dirty="0">
                <a:solidFill>
                  <a:srgbClr val="292929"/>
                </a:solidFill>
                <a:effectLst/>
                <a:latin typeface="Noto Serif" pitchFamily="18" charset="0"/>
              </a:rPr>
              <a:t>PIIM </a:t>
            </a:r>
            <a:r>
              <a:rPr lang="zh-CN" altLang="en-US" b="1" i="0" dirty="0">
                <a:solidFill>
                  <a:srgbClr val="292929"/>
                </a:solidFill>
                <a:effectLst/>
                <a:latin typeface="Noto Serif" pitchFamily="18" charset="0"/>
              </a:rPr>
              <a:t>中的提示交互有助于改进和强化提示，从而更好地消除反射</a:t>
            </a:r>
            <a:endParaRPr lang="en-US" altLang="zh-CN" b="1" i="0" dirty="0">
              <a:solidFill>
                <a:srgbClr val="292929"/>
              </a:solidFill>
              <a:effectLst/>
              <a:latin typeface="Noto Serif" pitchFamily="18" charset="0"/>
            </a:endParaRPr>
          </a:p>
          <a:p>
            <a:pPr>
              <a:buNone/>
            </a:pPr>
            <a:r>
              <a:rPr lang="zh-CN" altLang="en-US" b="0" i="0" dirty="0">
                <a:solidFill>
                  <a:srgbClr val="292929"/>
                </a:solidFill>
                <a:effectLst/>
                <a:latin typeface="Noto Serif" pitchFamily="18" charset="0"/>
              </a:rPr>
              <a:t>通过设置另外两个变体进行了消融研究：（</a:t>
            </a:r>
            <a:r>
              <a:rPr lang="en-US" altLang="zh-CN" b="0" i="0" dirty="0">
                <a:solidFill>
                  <a:srgbClr val="292929"/>
                </a:solidFill>
                <a:effectLst/>
                <a:latin typeface="Noto Serif" pitchFamily="18" charset="0"/>
              </a:rPr>
              <a:t>1</a:t>
            </a:r>
            <a:r>
              <a:rPr lang="zh-CN" altLang="en-US" b="0" i="0" dirty="0">
                <a:solidFill>
                  <a:srgbClr val="292929"/>
                </a:solidFill>
                <a:effectLst/>
                <a:latin typeface="Noto Serif" pitchFamily="18" charset="0"/>
              </a:rPr>
              <a:t>）从模型中删除 </a:t>
            </a:r>
            <a:r>
              <a:rPr lang="en-US" altLang="zh-CN" b="0" i="0" dirty="0">
                <a:solidFill>
                  <a:srgbClr val="292929"/>
                </a:solidFill>
                <a:effectLst/>
                <a:latin typeface="Noto Serif" pitchFamily="18" charset="0"/>
              </a:rPr>
              <a:t>PIIM </a:t>
            </a:r>
            <a:r>
              <a:rPr lang="zh-CN" altLang="en-US" b="0" i="0" dirty="0">
                <a:solidFill>
                  <a:srgbClr val="292929"/>
                </a:solidFill>
                <a:effectLst/>
                <a:latin typeface="Noto Serif" pitchFamily="18" charset="0"/>
              </a:rPr>
              <a:t>中的提示交互阶段，以及（</a:t>
            </a:r>
            <a:r>
              <a:rPr lang="en-US" altLang="zh-CN" b="0" i="0" dirty="0">
                <a:solidFill>
                  <a:srgbClr val="292929"/>
                </a:solidFill>
                <a:effectLst/>
                <a:latin typeface="Noto Serif" pitchFamily="18" charset="0"/>
              </a:rPr>
              <a:t>2</a:t>
            </a:r>
            <a:r>
              <a:rPr lang="zh-CN" altLang="en-US" b="0" i="0" dirty="0">
                <a:solidFill>
                  <a:srgbClr val="292929"/>
                </a:solidFill>
                <a:effectLst/>
                <a:latin typeface="Noto Serif" pitchFamily="18" charset="0"/>
              </a:rPr>
              <a:t>）从模型中删除所有 </a:t>
            </a:r>
            <a:r>
              <a:rPr lang="en-US" altLang="zh-CN" b="0" i="0" dirty="0">
                <a:solidFill>
                  <a:srgbClr val="292929"/>
                </a:solidFill>
                <a:effectLst/>
                <a:latin typeface="Noto Serif" pitchFamily="18" charset="0"/>
              </a:rPr>
              <a:t>PIIM</a:t>
            </a:r>
            <a:r>
              <a:rPr lang="zh-CN" altLang="en-US" b="0" i="0" dirty="0">
                <a:solidFill>
                  <a:srgbClr val="292929"/>
                </a:solidFill>
                <a:effectLst/>
                <a:latin typeface="Noto Serif" pitchFamily="18" charset="0"/>
              </a:rPr>
              <a:t>。</a:t>
            </a:r>
            <a:endParaRPr lang="en-US" altLang="zh-CN" b="0" i="0" dirty="0">
              <a:solidFill>
                <a:srgbClr val="292929"/>
              </a:solidFill>
              <a:effectLst/>
              <a:latin typeface="Noto Serif" pitchFamily="18" charset="0"/>
            </a:endParaRPr>
          </a:p>
          <a:p>
            <a:pPr>
              <a:buNone/>
            </a:pPr>
            <a:r>
              <a:rPr lang="zh-CN" altLang="en-US" b="0" i="0" dirty="0">
                <a:solidFill>
                  <a:srgbClr val="292929"/>
                </a:solidFill>
                <a:effectLst/>
                <a:latin typeface="Noto Serif" pitchFamily="18" charset="0"/>
              </a:rPr>
              <a:t>表 </a:t>
            </a:r>
            <a:r>
              <a:rPr lang="en-US" altLang="zh-CN" b="0" i="0" u="none" strike="noStrike" dirty="0">
                <a:solidFill>
                  <a:srgbClr val="212121"/>
                </a:solidFill>
                <a:effectLst/>
                <a:latin typeface="Noto Serif" pitchFamily="18" charset="0"/>
                <a:hlinkClick r:id="rId3" tooltip="Table 2 ‣ 4.2 Comparisons Results ‣ 4 Experiments ‣ PromptRR: Diffusion Models as Prompt Generators for Single Image Reflection Removal"/>
              </a:rPr>
              <a:t>2</a:t>
            </a:r>
            <a:r>
              <a:rPr lang="zh-CN" altLang="en-US" b="0" i="0" dirty="0">
                <a:solidFill>
                  <a:srgbClr val="292929"/>
                </a:solidFill>
                <a:effectLst/>
                <a:latin typeface="Noto Serif" pitchFamily="18" charset="0"/>
              </a:rPr>
              <a:t> 显示，采用所提出的 </a:t>
            </a:r>
            <a:r>
              <a:rPr lang="en-US" altLang="zh-CN" b="0" i="0" dirty="0">
                <a:solidFill>
                  <a:srgbClr val="292929"/>
                </a:solidFill>
                <a:effectLst/>
                <a:latin typeface="Noto Serif" pitchFamily="18" charset="0"/>
              </a:rPr>
              <a:t>PIIM </a:t>
            </a:r>
            <a:r>
              <a:rPr lang="zh-CN" altLang="en-US" b="0" i="0" dirty="0">
                <a:solidFill>
                  <a:srgbClr val="292929"/>
                </a:solidFill>
                <a:effectLst/>
                <a:latin typeface="Noto Serif" pitchFamily="18" charset="0"/>
              </a:rPr>
              <a:t>的完整模型与其他模型相比表现出色，其中 </a:t>
            </a:r>
            <a:r>
              <a:rPr lang="en-US" altLang="zh-CN" b="1" i="0" dirty="0">
                <a:solidFill>
                  <a:srgbClr val="292929"/>
                </a:solidFill>
                <a:effectLst/>
                <a:latin typeface="Noto Serif" pitchFamily="18" charset="0"/>
              </a:rPr>
              <a:t>PSNR </a:t>
            </a:r>
            <a:r>
              <a:rPr lang="zh-CN" altLang="en-US" b="1" i="0" dirty="0">
                <a:solidFill>
                  <a:srgbClr val="292929"/>
                </a:solidFill>
                <a:effectLst/>
                <a:latin typeface="Noto Serif" pitchFamily="18" charset="0"/>
              </a:rPr>
              <a:t>和 </a:t>
            </a:r>
            <a:r>
              <a:rPr lang="en-US" altLang="zh-CN" b="1" i="0" dirty="0">
                <a:solidFill>
                  <a:srgbClr val="292929"/>
                </a:solidFill>
                <a:effectLst/>
                <a:latin typeface="Noto Serif" pitchFamily="18" charset="0"/>
              </a:rPr>
              <a:t>SSIM </a:t>
            </a:r>
            <a:r>
              <a:rPr lang="zh-CN" altLang="en-US" b="1" i="0" dirty="0">
                <a:solidFill>
                  <a:srgbClr val="292929"/>
                </a:solidFill>
                <a:effectLst/>
                <a:latin typeface="Noto Serif" pitchFamily="18" charset="0"/>
              </a:rPr>
              <a:t>值分别比没有 </a:t>
            </a:r>
            <a:r>
              <a:rPr lang="en-US" altLang="zh-CN" b="1" i="0" dirty="0">
                <a:solidFill>
                  <a:srgbClr val="292929"/>
                </a:solidFill>
                <a:effectLst/>
                <a:latin typeface="Noto Serif" pitchFamily="18" charset="0"/>
              </a:rPr>
              <a:t>PIIM </a:t>
            </a:r>
            <a:r>
              <a:rPr lang="zh-CN" altLang="en-US" b="1" i="0" dirty="0">
                <a:solidFill>
                  <a:srgbClr val="292929"/>
                </a:solidFill>
                <a:effectLst/>
                <a:latin typeface="Noto Serif" pitchFamily="18" charset="0"/>
              </a:rPr>
              <a:t>的模型高</a:t>
            </a:r>
            <a:r>
              <a:rPr lang="zh-CN" altLang="en-US" b="0" i="0" dirty="0">
                <a:solidFill>
                  <a:srgbClr val="292929"/>
                </a:solidFill>
                <a:effectLst/>
                <a:latin typeface="Noto Serif" pitchFamily="18" charset="0"/>
              </a:rPr>
              <a:t>出 </a:t>
            </a:r>
            <a:r>
              <a:rPr lang="en-US" altLang="zh-CN" dirty="0"/>
              <a:t>3.79</a:t>
            </a:r>
            <a:r>
              <a:rPr lang="zh-CN" altLang="en-US" b="0" i="0" dirty="0">
                <a:solidFill>
                  <a:srgbClr val="292929"/>
                </a:solidFill>
                <a:effectLst/>
                <a:latin typeface="Noto Serif" pitchFamily="18" charset="0"/>
              </a:rPr>
              <a:t> </a:t>
            </a:r>
            <a:r>
              <a:rPr lang="en-US" altLang="zh-CN" b="0" i="0" dirty="0">
                <a:solidFill>
                  <a:srgbClr val="292929"/>
                </a:solidFill>
                <a:effectLst/>
                <a:latin typeface="Noto Serif" pitchFamily="18" charset="0"/>
              </a:rPr>
              <a:t>dB </a:t>
            </a:r>
            <a:r>
              <a:rPr lang="zh-CN" altLang="en-US" b="0" i="0" dirty="0">
                <a:solidFill>
                  <a:srgbClr val="292929"/>
                </a:solidFill>
                <a:effectLst/>
                <a:latin typeface="Noto Serif" pitchFamily="18" charset="0"/>
              </a:rPr>
              <a:t>和 </a:t>
            </a:r>
            <a:r>
              <a:rPr lang="en-US" altLang="zh-CN" dirty="0"/>
              <a:t>0.0856</a:t>
            </a:r>
            <a:r>
              <a:rPr lang="zh-CN" altLang="en-US" b="0" i="0" dirty="0">
                <a:solidFill>
                  <a:srgbClr val="292929"/>
                </a:solidFill>
                <a:effectLst/>
                <a:latin typeface="Noto Serif" pitchFamily="18" charset="0"/>
              </a:rPr>
              <a:t> 。此外，我们观察到，</a:t>
            </a:r>
            <a:r>
              <a:rPr lang="zh-CN" altLang="en-US" b="1" i="0" dirty="0">
                <a:solidFill>
                  <a:srgbClr val="292929"/>
                </a:solidFill>
                <a:effectLst/>
                <a:latin typeface="Noto Serif" pitchFamily="18" charset="0"/>
              </a:rPr>
              <a:t>在 </a:t>
            </a:r>
            <a:r>
              <a:rPr lang="en-US" altLang="zh-CN" b="1" i="0" dirty="0">
                <a:solidFill>
                  <a:srgbClr val="292929"/>
                </a:solidFill>
                <a:effectLst/>
                <a:latin typeface="Noto Serif" pitchFamily="18" charset="0"/>
              </a:rPr>
              <a:t>PIIM </a:t>
            </a:r>
            <a:r>
              <a:rPr lang="zh-CN" altLang="en-US" b="1" i="0" dirty="0">
                <a:solidFill>
                  <a:srgbClr val="292929"/>
                </a:solidFill>
                <a:effectLst/>
                <a:latin typeface="Noto Serif" pitchFamily="18" charset="0"/>
              </a:rPr>
              <a:t>中纳入提示交互阶段的模型实现了更高的 </a:t>
            </a:r>
            <a:r>
              <a:rPr lang="en-US" altLang="zh-CN" b="1" i="0" dirty="0">
                <a:solidFill>
                  <a:srgbClr val="292929"/>
                </a:solidFill>
                <a:effectLst/>
                <a:latin typeface="Noto Serif" pitchFamily="18" charset="0"/>
              </a:rPr>
              <a:t>PSNR </a:t>
            </a:r>
            <a:r>
              <a:rPr lang="zh-CN" altLang="en-US" b="1" i="0" dirty="0">
                <a:solidFill>
                  <a:srgbClr val="292929"/>
                </a:solidFill>
                <a:effectLst/>
                <a:latin typeface="Noto Serif" pitchFamily="18" charset="0"/>
              </a:rPr>
              <a:t>和 </a:t>
            </a:r>
            <a:r>
              <a:rPr lang="en-US" altLang="zh-CN" b="1" i="0" dirty="0">
                <a:solidFill>
                  <a:srgbClr val="292929"/>
                </a:solidFill>
                <a:effectLst/>
                <a:latin typeface="Noto Serif" pitchFamily="18" charset="0"/>
              </a:rPr>
              <a:t>SSIM </a:t>
            </a:r>
            <a:r>
              <a:rPr lang="zh-CN" altLang="en-US" b="1" i="0" dirty="0">
                <a:solidFill>
                  <a:srgbClr val="292929"/>
                </a:solidFill>
                <a:effectLst/>
                <a:latin typeface="Noto Serif" pitchFamily="18" charset="0"/>
              </a:rPr>
              <a:t>值</a:t>
            </a:r>
            <a:r>
              <a:rPr lang="zh-CN" altLang="en-US" b="0" i="0" dirty="0">
                <a:solidFill>
                  <a:srgbClr val="292929"/>
                </a:solidFill>
                <a:effectLst/>
                <a:latin typeface="Noto Serif" pitchFamily="18" charset="0"/>
              </a:rPr>
              <a:t>。具体而言，与 </a:t>
            </a:r>
            <a:r>
              <a:rPr lang="en-US" altLang="zh-CN" b="0" i="0" dirty="0">
                <a:solidFill>
                  <a:srgbClr val="292929"/>
                </a:solidFill>
                <a:effectLst/>
                <a:latin typeface="Noto Serif" pitchFamily="18" charset="0"/>
              </a:rPr>
              <a:t>PIIM </a:t>
            </a:r>
            <a:r>
              <a:rPr lang="zh-CN" altLang="en-US" b="0" i="0" dirty="0">
                <a:solidFill>
                  <a:srgbClr val="292929"/>
                </a:solidFill>
                <a:effectLst/>
                <a:latin typeface="Noto Serif" pitchFamily="18" charset="0"/>
              </a:rPr>
              <a:t>中没有提示交互阶段的模型相比，</a:t>
            </a:r>
            <a:r>
              <a:rPr lang="en-US" altLang="zh-CN" b="0" i="0" dirty="0">
                <a:solidFill>
                  <a:srgbClr val="292929"/>
                </a:solidFill>
                <a:effectLst/>
                <a:latin typeface="Noto Serif" pitchFamily="18" charset="0"/>
              </a:rPr>
              <a:t>PSNR </a:t>
            </a:r>
            <a:r>
              <a:rPr lang="zh-CN" altLang="en-US" b="0" i="0" dirty="0">
                <a:solidFill>
                  <a:srgbClr val="292929"/>
                </a:solidFill>
                <a:effectLst/>
                <a:latin typeface="Noto Serif" pitchFamily="18" charset="0"/>
              </a:rPr>
              <a:t>值高出 </a:t>
            </a:r>
            <a:r>
              <a:rPr lang="en-US" altLang="zh-CN" dirty="0"/>
              <a:t>0.53</a:t>
            </a:r>
            <a:r>
              <a:rPr lang="zh-CN" altLang="en-US" b="0" i="0" dirty="0">
                <a:solidFill>
                  <a:srgbClr val="292929"/>
                </a:solidFill>
                <a:effectLst/>
                <a:latin typeface="Noto Serif" pitchFamily="18" charset="0"/>
              </a:rPr>
              <a:t> </a:t>
            </a:r>
            <a:r>
              <a:rPr lang="en-US" altLang="zh-CN" b="0" i="0" dirty="0">
                <a:solidFill>
                  <a:srgbClr val="292929"/>
                </a:solidFill>
                <a:effectLst/>
                <a:latin typeface="Noto Serif" pitchFamily="18" charset="0"/>
              </a:rPr>
              <a:t>dB</a:t>
            </a:r>
            <a:r>
              <a:rPr lang="zh-CN" altLang="en-US" b="0" i="0" dirty="0">
                <a:solidFill>
                  <a:srgbClr val="292929"/>
                </a:solidFill>
                <a:effectLst/>
                <a:latin typeface="Noto Serif" pitchFamily="18" charset="0"/>
              </a:rPr>
              <a:t>。</a:t>
            </a:r>
            <a:endParaRPr lang="en-US" altLang="zh-CN" b="0" i="0" dirty="0">
              <a:solidFill>
                <a:srgbClr val="292929"/>
              </a:solidFill>
              <a:effectLst/>
              <a:latin typeface="Noto Serif" pitchFamily="18" charset="0"/>
            </a:endParaRPr>
          </a:p>
          <a:p>
            <a:pPr>
              <a:buNone/>
            </a:pPr>
            <a:endParaRPr lang="en-US" altLang="zh-CN" b="0" i="0" dirty="0">
              <a:solidFill>
                <a:srgbClr val="292929"/>
              </a:solidFill>
              <a:effectLst/>
              <a:latin typeface="Noto Serif" pitchFamily="18" charset="0"/>
            </a:endParaRPr>
          </a:p>
          <a:p>
            <a:pPr>
              <a:buNone/>
            </a:pPr>
            <a:r>
              <a:rPr lang="zh-CN" altLang="en-US" b="1" i="0" dirty="0">
                <a:solidFill>
                  <a:srgbClr val="292929"/>
                </a:solidFill>
                <a:effectLst/>
                <a:latin typeface="Noto Serif" pitchFamily="18" charset="0"/>
              </a:rPr>
              <a:t>提示的有效性 </a:t>
            </a:r>
            <a:r>
              <a:rPr lang="zh-CN" altLang="en-US" b="0" i="0" dirty="0">
                <a:solidFill>
                  <a:srgbClr val="292929"/>
                </a:solidFill>
                <a:effectLst/>
                <a:latin typeface="Noto Serif" pitchFamily="18" charset="0"/>
              </a:rPr>
              <a:t>：</a:t>
            </a:r>
            <a:r>
              <a:rPr lang="zh-CN" altLang="en-US" b="1" i="0" dirty="0">
                <a:solidFill>
                  <a:srgbClr val="292929"/>
                </a:solidFill>
                <a:effectLst/>
                <a:latin typeface="Noto Serif" pitchFamily="18" charset="0"/>
              </a:rPr>
              <a:t>在</a:t>
            </a:r>
            <a:r>
              <a:rPr lang="en-US" altLang="zh-CN" b="1" i="0" dirty="0">
                <a:solidFill>
                  <a:srgbClr val="292929"/>
                </a:solidFill>
                <a:effectLst/>
                <a:latin typeface="Noto Serif" pitchFamily="18" charset="0"/>
              </a:rPr>
              <a:t>PMSA </a:t>
            </a:r>
            <a:r>
              <a:rPr lang="zh-CN" altLang="en-US" b="1" i="0" dirty="0">
                <a:solidFill>
                  <a:srgbClr val="292929"/>
                </a:solidFill>
                <a:effectLst/>
                <a:latin typeface="Noto Serif" pitchFamily="18" charset="0"/>
              </a:rPr>
              <a:t>和 </a:t>
            </a:r>
            <a:r>
              <a:rPr lang="en-US" altLang="zh-CN" b="1" i="0" dirty="0">
                <a:solidFill>
                  <a:srgbClr val="292929"/>
                </a:solidFill>
                <a:effectLst/>
                <a:latin typeface="Noto Serif" pitchFamily="18" charset="0"/>
              </a:rPr>
              <a:t>PFFN </a:t>
            </a:r>
            <a:r>
              <a:rPr lang="zh-CN" altLang="en-US" b="1" i="0" dirty="0">
                <a:solidFill>
                  <a:srgbClr val="292929"/>
                </a:solidFill>
                <a:effectLst/>
                <a:latin typeface="Noto Serif" pitchFamily="18" charset="0"/>
              </a:rPr>
              <a:t>中使用提示作为指导可以促进反射消除</a:t>
            </a:r>
            <a:endParaRPr lang="en-US" altLang="zh-CN" b="1" i="0" dirty="0">
              <a:solidFill>
                <a:srgbClr val="292929"/>
              </a:solidFill>
              <a:effectLst/>
              <a:latin typeface="Noto Serif" pitchFamily="18" charset="0"/>
            </a:endParaRPr>
          </a:p>
          <a:p>
            <a:pPr>
              <a:buNone/>
            </a:pPr>
            <a:r>
              <a:rPr lang="zh-CN" altLang="en-US" b="0" i="0" dirty="0">
                <a:solidFill>
                  <a:srgbClr val="292929"/>
                </a:solidFill>
                <a:effectLst/>
                <a:latin typeface="Noto Serif" pitchFamily="18" charset="0"/>
              </a:rPr>
              <a:t>我们使用基于 </a:t>
            </a:r>
            <a:r>
              <a:rPr lang="en-US" altLang="zh-CN" b="0" i="0" dirty="0">
                <a:solidFill>
                  <a:srgbClr val="292929"/>
                </a:solidFill>
                <a:effectLst/>
                <a:latin typeface="Noto Serif" pitchFamily="18" charset="0"/>
              </a:rPr>
              <a:t>Transformer </a:t>
            </a:r>
            <a:r>
              <a:rPr lang="zh-CN" altLang="en-US" b="0" i="0" dirty="0">
                <a:solidFill>
                  <a:srgbClr val="292929"/>
                </a:solidFill>
                <a:effectLst/>
                <a:latin typeface="Noto Serif" pitchFamily="18" charset="0"/>
              </a:rPr>
              <a:t>的提示块作为构建 </a:t>
            </a:r>
            <a:r>
              <a:rPr lang="en-US" altLang="zh-CN" b="0" i="0" dirty="0" err="1">
                <a:solidFill>
                  <a:srgbClr val="292929"/>
                </a:solidFill>
                <a:effectLst/>
                <a:latin typeface="Noto Serif" pitchFamily="18" charset="0"/>
              </a:rPr>
              <a:t>PromptFormer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的基本单元。在提示块中，我们将频率提示引入到简单的多头自注意力 </a:t>
            </a:r>
            <a:r>
              <a:rPr lang="en-US" altLang="zh-CN" b="0" i="0" dirty="0">
                <a:solidFill>
                  <a:srgbClr val="292929"/>
                </a:solidFill>
                <a:effectLst/>
                <a:latin typeface="Noto Serif" pitchFamily="18" charset="0"/>
              </a:rPr>
              <a:t>(MAS) </a:t>
            </a:r>
            <a:r>
              <a:rPr lang="zh-CN" altLang="en-US" b="0" i="0" dirty="0">
                <a:solidFill>
                  <a:srgbClr val="292929"/>
                </a:solidFill>
                <a:effectLst/>
                <a:latin typeface="Noto Serif" pitchFamily="18" charset="0"/>
              </a:rPr>
              <a:t>和简单的前馈网络 </a:t>
            </a:r>
            <a:r>
              <a:rPr lang="en-US" altLang="zh-CN" b="0" i="0" dirty="0">
                <a:solidFill>
                  <a:srgbClr val="292929"/>
                </a:solidFill>
                <a:effectLst/>
                <a:latin typeface="Noto Serif" pitchFamily="18" charset="0"/>
              </a:rPr>
              <a:t>(FFN) ( Zamir </a:t>
            </a:r>
            <a:r>
              <a:rPr lang="zh-CN" altLang="en-US" b="0" i="0" dirty="0">
                <a:solidFill>
                  <a:srgbClr val="292929"/>
                </a:solidFill>
                <a:effectLst/>
                <a:latin typeface="Noto Serif" pitchFamily="18" charset="0"/>
              </a:rPr>
              <a:t>等人 ， </a:t>
            </a:r>
            <a:r>
              <a:rPr lang="en-US" altLang="zh-CN" b="0" i="0" u="none" strike="noStrike" dirty="0">
                <a:solidFill>
                  <a:srgbClr val="212121"/>
                </a:solidFill>
                <a:effectLst/>
                <a:latin typeface="Noto Serif" pitchFamily="18" charset="0"/>
                <a:hlinkClick r:id="rId4"/>
              </a:rPr>
              <a:t>2022</a:t>
            </a:r>
            <a:r>
              <a:rPr lang="zh-CN" altLang="en-US" b="0" i="0" dirty="0">
                <a:solidFill>
                  <a:srgbClr val="292929"/>
                </a:solidFill>
                <a:effectLst/>
                <a:latin typeface="Noto Serif" pitchFamily="18" charset="0"/>
              </a:rPr>
              <a:t> </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中，以构建核心模块 </a:t>
            </a:r>
            <a:r>
              <a:rPr lang="en-US" altLang="zh-CN" b="0" i="0" dirty="0">
                <a:solidFill>
                  <a:srgbClr val="292929"/>
                </a:solidFill>
                <a:effectLst/>
                <a:latin typeface="Noto Serif" pitchFamily="18" charset="0"/>
              </a:rPr>
              <a:t>PMSA </a:t>
            </a:r>
            <a:r>
              <a:rPr lang="zh-CN" altLang="en-US" b="0" i="0" dirty="0">
                <a:solidFill>
                  <a:srgbClr val="292929"/>
                </a:solidFill>
                <a:effectLst/>
                <a:latin typeface="Noto Serif" pitchFamily="18" charset="0"/>
              </a:rPr>
              <a:t>和 </a:t>
            </a:r>
            <a:r>
              <a:rPr lang="en-US" altLang="zh-CN" b="0" i="0" dirty="0">
                <a:solidFill>
                  <a:srgbClr val="292929"/>
                </a:solidFill>
                <a:effectLst/>
                <a:latin typeface="Noto Serif" pitchFamily="18" charset="0"/>
              </a:rPr>
              <a:t>PFFN</a:t>
            </a:r>
            <a:r>
              <a:rPr lang="zh-CN" altLang="en-US" b="0" i="0" dirty="0">
                <a:solidFill>
                  <a:srgbClr val="292929"/>
                </a:solidFill>
                <a:effectLst/>
                <a:latin typeface="Noto Serif" pitchFamily="18" charset="0"/>
              </a:rPr>
              <a:t>。为了更好地证明 </a:t>
            </a:r>
            <a:r>
              <a:rPr lang="en-US" altLang="zh-CN" b="0" i="0" dirty="0">
                <a:solidFill>
                  <a:srgbClr val="292929"/>
                </a:solidFill>
                <a:effectLst/>
                <a:latin typeface="Noto Serif" pitchFamily="18" charset="0"/>
              </a:rPr>
              <a:t>PMSA </a:t>
            </a:r>
            <a:r>
              <a:rPr lang="zh-CN" altLang="en-US" b="0" i="0" dirty="0">
                <a:solidFill>
                  <a:srgbClr val="292929"/>
                </a:solidFill>
                <a:effectLst/>
                <a:latin typeface="Noto Serif" pitchFamily="18" charset="0"/>
              </a:rPr>
              <a:t>和 </a:t>
            </a:r>
            <a:r>
              <a:rPr lang="en-US" altLang="zh-CN" b="0" i="0" dirty="0">
                <a:solidFill>
                  <a:srgbClr val="292929"/>
                </a:solidFill>
                <a:effectLst/>
                <a:latin typeface="Noto Serif" pitchFamily="18" charset="0"/>
              </a:rPr>
              <a:t>PFFN </a:t>
            </a:r>
            <a:r>
              <a:rPr lang="zh-CN" altLang="en-US" b="0" i="0" dirty="0">
                <a:solidFill>
                  <a:srgbClr val="292929"/>
                </a:solidFill>
                <a:effectLst/>
                <a:latin typeface="Noto Serif" pitchFamily="18" charset="0"/>
              </a:rPr>
              <a:t>中使用的提示的有效性，我们进行了一项消融研究，其中考虑了提示块中使用的提示的位置。</a:t>
            </a:r>
            <a:endParaRPr lang="en-US" altLang="zh-CN" b="0" i="0" dirty="0">
              <a:solidFill>
                <a:srgbClr val="292929"/>
              </a:solidFill>
              <a:effectLst/>
              <a:latin typeface="Noto Serif" pitchFamily="18" charset="0"/>
            </a:endParaRPr>
          </a:p>
          <a:p>
            <a:pPr>
              <a:buNone/>
            </a:pPr>
            <a:r>
              <a:rPr lang="zh-CN" altLang="en-US" b="0" i="0" dirty="0">
                <a:solidFill>
                  <a:srgbClr val="292929"/>
                </a:solidFill>
                <a:effectLst/>
                <a:latin typeface="Noto Serif" pitchFamily="18" charset="0"/>
              </a:rPr>
              <a:t>如表 </a:t>
            </a:r>
            <a:r>
              <a:rPr lang="en-US" altLang="zh-CN" b="0" i="0" u="none" strike="noStrike" dirty="0">
                <a:solidFill>
                  <a:srgbClr val="212121"/>
                </a:solidFill>
                <a:effectLst/>
                <a:latin typeface="Noto Serif" pitchFamily="18" charset="0"/>
                <a:hlinkClick r:id="rId5" tooltip="Table 3 ‣ 4.3 Ablation Study ‣ 4 Experiments ‣ PromptRR: Diffusion Models as Prompt Generators for Single Image Reflection Removal"/>
              </a:rPr>
              <a:t>3</a:t>
            </a:r>
            <a:r>
              <a:rPr lang="zh-CN" altLang="en-US" b="0" i="0" dirty="0">
                <a:solidFill>
                  <a:srgbClr val="292929"/>
                </a:solidFill>
                <a:effectLst/>
                <a:latin typeface="Noto Serif" pitchFamily="18" charset="0"/>
              </a:rPr>
              <a:t> 所示，我们构建了三个基线，其中提示块中使用的提示位置不同：</a:t>
            </a:r>
            <a:r>
              <a:rPr lang="en-US" altLang="zh-CN" b="0" i="0" dirty="0">
                <a:solidFill>
                  <a:srgbClr val="292929"/>
                </a:solidFill>
                <a:effectLst/>
                <a:latin typeface="Noto Serif" pitchFamily="18" charset="0"/>
              </a:rPr>
              <a:t>(a) </a:t>
            </a:r>
            <a:r>
              <a:rPr lang="zh-CN" altLang="en-US" b="0" i="0" dirty="0">
                <a:solidFill>
                  <a:srgbClr val="292929"/>
                </a:solidFill>
                <a:effectLst/>
                <a:latin typeface="Noto Serif" pitchFamily="18" charset="0"/>
              </a:rPr>
              <a:t>在 </a:t>
            </a:r>
            <a:r>
              <a:rPr lang="en-US" altLang="zh-CN" b="0" i="0" dirty="0">
                <a:solidFill>
                  <a:srgbClr val="292929"/>
                </a:solidFill>
                <a:effectLst/>
                <a:latin typeface="Noto Serif" pitchFamily="18" charset="0"/>
              </a:rPr>
              <a:t>MSA </a:t>
            </a:r>
            <a:r>
              <a:rPr lang="zh-CN" altLang="en-US" b="0" i="0" dirty="0">
                <a:solidFill>
                  <a:srgbClr val="292929"/>
                </a:solidFill>
                <a:effectLst/>
                <a:latin typeface="Noto Serif" pitchFamily="18" charset="0"/>
              </a:rPr>
              <a:t>和 </a:t>
            </a:r>
            <a:r>
              <a:rPr lang="en-US" altLang="zh-CN" b="0" i="0" dirty="0">
                <a:solidFill>
                  <a:srgbClr val="292929"/>
                </a:solidFill>
                <a:effectLst/>
                <a:latin typeface="Noto Serif" pitchFamily="18" charset="0"/>
              </a:rPr>
              <a:t>FFN </a:t>
            </a:r>
            <a:r>
              <a:rPr lang="zh-CN" altLang="en-US" b="0" i="0" dirty="0">
                <a:solidFill>
                  <a:srgbClr val="292929"/>
                </a:solidFill>
                <a:effectLst/>
                <a:latin typeface="Noto Serif" pitchFamily="18" charset="0"/>
              </a:rPr>
              <a:t>中均不使用任何频率提示，</a:t>
            </a:r>
            <a:r>
              <a:rPr lang="en-US" altLang="zh-CN" b="0" i="0" dirty="0">
                <a:solidFill>
                  <a:srgbClr val="292929"/>
                </a:solidFill>
                <a:effectLst/>
                <a:latin typeface="Noto Serif" pitchFamily="18" charset="0"/>
              </a:rPr>
              <a:t>(b) </a:t>
            </a:r>
            <a:r>
              <a:rPr lang="zh-CN" altLang="en-US" b="0" i="0" dirty="0">
                <a:solidFill>
                  <a:srgbClr val="292929"/>
                </a:solidFill>
                <a:effectLst/>
                <a:latin typeface="Noto Serif" pitchFamily="18" charset="0"/>
              </a:rPr>
              <a:t>在 </a:t>
            </a:r>
            <a:r>
              <a:rPr lang="en-US" altLang="zh-CN" b="0" i="0" dirty="0">
                <a:solidFill>
                  <a:srgbClr val="292929"/>
                </a:solidFill>
                <a:effectLst/>
                <a:latin typeface="Noto Serif" pitchFamily="18" charset="0"/>
              </a:rPr>
              <a:t>FFN </a:t>
            </a:r>
            <a:r>
              <a:rPr lang="zh-CN" altLang="en-US" b="0" i="0" dirty="0">
                <a:solidFill>
                  <a:srgbClr val="292929"/>
                </a:solidFill>
                <a:effectLst/>
                <a:latin typeface="Noto Serif" pitchFamily="18" charset="0"/>
              </a:rPr>
              <a:t>中使用频率提示，以及 </a:t>
            </a:r>
            <a:r>
              <a:rPr lang="en-US" altLang="zh-CN" b="0" i="0" dirty="0">
                <a:solidFill>
                  <a:srgbClr val="292929"/>
                </a:solidFill>
                <a:effectLst/>
                <a:latin typeface="Noto Serif" pitchFamily="18" charset="0"/>
              </a:rPr>
              <a:t>(c) </a:t>
            </a:r>
            <a:r>
              <a:rPr lang="zh-CN" altLang="en-US" b="0" i="0" dirty="0">
                <a:solidFill>
                  <a:srgbClr val="292929"/>
                </a:solidFill>
                <a:effectLst/>
                <a:latin typeface="Noto Serif" pitchFamily="18" charset="0"/>
              </a:rPr>
              <a:t>在 </a:t>
            </a:r>
            <a:r>
              <a:rPr lang="en-US" altLang="zh-CN" b="0" i="0" dirty="0">
                <a:solidFill>
                  <a:srgbClr val="292929"/>
                </a:solidFill>
                <a:effectLst/>
                <a:latin typeface="Noto Serif" pitchFamily="18" charset="0"/>
              </a:rPr>
              <a:t>MSA </a:t>
            </a:r>
            <a:r>
              <a:rPr lang="zh-CN" altLang="en-US" b="0" i="0" dirty="0">
                <a:solidFill>
                  <a:srgbClr val="292929"/>
                </a:solidFill>
                <a:effectLst/>
                <a:latin typeface="Noto Serif" pitchFamily="18" charset="0"/>
              </a:rPr>
              <a:t>中使用频率提示。定量和定性结果如表 </a:t>
            </a:r>
            <a:r>
              <a:rPr lang="en-US" altLang="zh-CN" b="0" i="0" u="none" strike="noStrike" dirty="0">
                <a:solidFill>
                  <a:srgbClr val="212121"/>
                </a:solidFill>
                <a:effectLst/>
                <a:latin typeface="Noto Serif" pitchFamily="18" charset="0"/>
                <a:hlinkClick r:id="rId5" tooltip="Table 3 ‣ 4.3 Ablation Study ‣ 4 Experiments ‣ PromptRR: Diffusion Models as Prompt Generators for Single Image Reflection Removal"/>
              </a:rPr>
              <a:t>3</a:t>
            </a:r>
            <a:r>
              <a:rPr lang="zh-CN" altLang="en-US" b="0" i="0" dirty="0">
                <a:solidFill>
                  <a:srgbClr val="292929"/>
                </a:solidFill>
                <a:effectLst/>
                <a:latin typeface="Noto Serif" pitchFamily="18" charset="0"/>
              </a:rPr>
              <a:t> 和图 </a:t>
            </a:r>
            <a:r>
              <a:rPr lang="en-US" altLang="zh-CN" b="0" i="0" u="none" strike="noStrike" dirty="0">
                <a:solidFill>
                  <a:srgbClr val="212121"/>
                </a:solidFill>
                <a:effectLst/>
                <a:latin typeface="Noto Serif" pitchFamily="18" charset="0"/>
                <a:hlinkClick r:id="rId6" tooltip="Figure 9 ‣ 4.3 Ablation Study ‣ 4 Experiments ‣ PromptRR: Diffusion Models as Prompt Generators for Single Image Reflection Removal"/>
              </a:rPr>
              <a:t>9</a:t>
            </a:r>
            <a:r>
              <a:rPr lang="zh-CN" altLang="en-US" b="0" i="0" dirty="0">
                <a:solidFill>
                  <a:srgbClr val="292929"/>
                </a:solidFill>
                <a:effectLst/>
                <a:latin typeface="Noto Serif" pitchFamily="18" charset="0"/>
              </a:rPr>
              <a:t> 所示。在 </a:t>
            </a:r>
            <a:r>
              <a:rPr lang="en-US" altLang="zh-CN" b="0" i="0" dirty="0">
                <a:solidFill>
                  <a:srgbClr val="292929"/>
                </a:solidFill>
                <a:effectLst/>
                <a:latin typeface="Noto Serif" pitchFamily="18" charset="0"/>
              </a:rPr>
              <a:t>MSA (c) </a:t>
            </a:r>
            <a:r>
              <a:rPr lang="zh-CN" altLang="en-US" b="0" i="0" dirty="0">
                <a:solidFill>
                  <a:srgbClr val="292929"/>
                </a:solidFill>
                <a:effectLst/>
                <a:latin typeface="Noto Serif" pitchFamily="18" charset="0"/>
              </a:rPr>
              <a:t>或 </a:t>
            </a:r>
            <a:r>
              <a:rPr lang="en-US" altLang="zh-CN" b="0" i="0" dirty="0">
                <a:solidFill>
                  <a:srgbClr val="292929"/>
                </a:solidFill>
                <a:effectLst/>
                <a:latin typeface="Noto Serif" pitchFamily="18" charset="0"/>
              </a:rPr>
              <a:t>FFN (b) </a:t>
            </a:r>
            <a:r>
              <a:rPr lang="zh-CN" altLang="en-US" b="0" i="0" dirty="0">
                <a:solidFill>
                  <a:srgbClr val="292929"/>
                </a:solidFill>
                <a:effectLst/>
                <a:latin typeface="Noto Serif" pitchFamily="18" charset="0"/>
              </a:rPr>
              <a:t>中使用提示时，模型的性能得到提高。与其他基线相比，我们的</a:t>
            </a:r>
            <a:r>
              <a:rPr lang="zh-CN" altLang="en-US" b="1" i="0" dirty="0">
                <a:solidFill>
                  <a:srgbClr val="292929"/>
                </a:solidFill>
                <a:effectLst/>
                <a:latin typeface="Noto Serif" pitchFamily="18" charset="0"/>
              </a:rPr>
              <a:t>模型在将提示引入 </a:t>
            </a:r>
            <a:r>
              <a:rPr lang="en-US" altLang="zh-CN" b="1" i="0" dirty="0">
                <a:solidFill>
                  <a:srgbClr val="292929"/>
                </a:solidFill>
                <a:effectLst/>
                <a:latin typeface="Noto Serif" pitchFamily="18" charset="0"/>
              </a:rPr>
              <a:t>MSA </a:t>
            </a:r>
            <a:r>
              <a:rPr lang="zh-CN" altLang="en-US" b="1" i="0" dirty="0">
                <a:solidFill>
                  <a:srgbClr val="292929"/>
                </a:solidFill>
                <a:effectLst/>
                <a:latin typeface="Noto Serif" pitchFamily="18" charset="0"/>
              </a:rPr>
              <a:t>和 </a:t>
            </a:r>
            <a:r>
              <a:rPr lang="en-US" altLang="zh-CN" b="1" i="0" dirty="0">
                <a:solidFill>
                  <a:srgbClr val="292929"/>
                </a:solidFill>
                <a:effectLst/>
                <a:latin typeface="Noto Serif" pitchFamily="18" charset="0"/>
              </a:rPr>
              <a:t>FFN </a:t>
            </a:r>
            <a:r>
              <a:rPr lang="zh-CN" altLang="en-US" b="1" i="0" dirty="0">
                <a:solidFill>
                  <a:srgbClr val="292929"/>
                </a:solidFill>
                <a:effectLst/>
                <a:latin typeface="Noto Serif" pitchFamily="18" charset="0"/>
              </a:rPr>
              <a:t>后获得了最佳性能</a:t>
            </a:r>
            <a:r>
              <a:rPr lang="zh-CN" altLang="en-US" b="0" i="0" dirty="0">
                <a:solidFill>
                  <a:srgbClr val="292929"/>
                </a:solidFill>
                <a:effectLst/>
                <a:latin typeface="Noto Serif" pitchFamily="18" charset="0"/>
              </a:rPr>
              <a:t>，这验证了提示的有效性。图 </a:t>
            </a:r>
            <a:r>
              <a:rPr lang="en-US" altLang="zh-CN" b="0" i="0" u="none" strike="noStrike" dirty="0">
                <a:solidFill>
                  <a:srgbClr val="212121"/>
                </a:solidFill>
                <a:effectLst/>
                <a:latin typeface="Noto Serif" pitchFamily="18" charset="0"/>
                <a:hlinkClick r:id="rId6" tooltip="Figure 9 ‣ 4.3 Ablation Study ‣ 4 Experiments ‣ PromptRR: Diffusion Models as Prompt Generators for Single Image Reflection Removal"/>
              </a:rPr>
              <a:t>9</a:t>
            </a:r>
            <a:r>
              <a:rPr lang="zh-CN" altLang="en-US" b="0" i="0" dirty="0">
                <a:solidFill>
                  <a:srgbClr val="292929"/>
                </a:solidFill>
                <a:effectLst/>
                <a:latin typeface="Noto Serif" pitchFamily="18" charset="0"/>
              </a:rPr>
              <a:t> 进一步表明，在模型中使用提示作为指导可以促进反射消除。</a:t>
            </a:r>
            <a:endParaRPr lang="en-US" altLang="zh-CN" b="0" i="0" dirty="0">
              <a:solidFill>
                <a:srgbClr val="292929"/>
              </a:solidFill>
              <a:effectLst/>
              <a:latin typeface="Noto Serif" pitchFamily="18" charset="0"/>
            </a:endParaRPr>
          </a:p>
          <a:p>
            <a:pPr>
              <a:buNone/>
            </a:pPr>
            <a:endParaRPr lang="en-US" altLang="zh-CN" b="0" i="0" dirty="0">
              <a:solidFill>
                <a:srgbClr val="292929"/>
              </a:solidFill>
              <a:effectLst/>
              <a:latin typeface="Noto Serif" pitchFamily="18" charset="0"/>
            </a:endParaRPr>
          </a:p>
          <a:p>
            <a:pPr>
              <a:buNone/>
            </a:pPr>
            <a:r>
              <a:rPr lang="zh-CN" altLang="en-US" b="1" i="0" dirty="0">
                <a:solidFill>
                  <a:srgbClr val="292929"/>
                </a:solidFill>
                <a:effectLst/>
                <a:latin typeface="Noto Serif" pitchFamily="18" charset="0"/>
              </a:rPr>
              <a:t>扩散模型对提示生成的有效性 ：</a:t>
            </a:r>
            <a:r>
              <a:rPr lang="en-US" altLang="zh-CN" b="1" i="0" dirty="0">
                <a:solidFill>
                  <a:srgbClr val="292929"/>
                </a:solidFill>
                <a:effectLst/>
                <a:latin typeface="Noto Serif" pitchFamily="18" charset="0"/>
              </a:rPr>
              <a:t>DM </a:t>
            </a:r>
            <a:r>
              <a:rPr lang="zh-CN" altLang="en-US" b="1" i="0" dirty="0">
                <a:solidFill>
                  <a:srgbClr val="292929"/>
                </a:solidFill>
                <a:effectLst/>
                <a:latin typeface="Noto Serif" pitchFamily="18" charset="0"/>
              </a:rPr>
              <a:t>具有强大的高质量提示生成能力</a:t>
            </a:r>
            <a:endParaRPr lang="en-US" altLang="zh-CN" b="1" i="0" dirty="0">
              <a:solidFill>
                <a:srgbClr val="292929"/>
              </a:solidFill>
              <a:effectLst/>
              <a:latin typeface="Noto Serif" pitchFamily="18" charset="0"/>
            </a:endParaRPr>
          </a:p>
          <a:p>
            <a:pPr>
              <a:buNone/>
            </a:pPr>
            <a:r>
              <a:rPr lang="zh-CN" altLang="en-US" b="0" i="0" dirty="0">
                <a:solidFill>
                  <a:srgbClr val="292929"/>
                </a:solidFill>
                <a:effectLst/>
                <a:latin typeface="Noto Serif" pitchFamily="18" charset="0"/>
              </a:rPr>
              <a:t>在表 </a:t>
            </a:r>
            <a:r>
              <a:rPr lang="en-US" altLang="zh-CN" b="0" i="0" u="none" strike="noStrike" dirty="0">
                <a:solidFill>
                  <a:srgbClr val="212121"/>
                </a:solidFill>
                <a:effectLst/>
                <a:latin typeface="Noto Serif" pitchFamily="18" charset="0"/>
                <a:hlinkClick r:id="rId7" tooltip="Table 4 ‣ 4.3 Ablation Study ‣ 4 Experiments ‣ PromptRR: Diffusion Models as Prompt Generators for Single Image Reflection Removal"/>
              </a:rPr>
              <a:t>4</a:t>
            </a:r>
            <a:r>
              <a:rPr lang="zh-CN" altLang="en-US" b="0" i="0" dirty="0">
                <a:solidFill>
                  <a:srgbClr val="292929"/>
                </a:solidFill>
                <a:effectLst/>
                <a:latin typeface="Noto Serif" pitchFamily="18" charset="0"/>
              </a:rPr>
              <a:t> 中，“</a:t>
            </a:r>
            <a:r>
              <a:rPr lang="en-US" altLang="zh-CN" b="0" i="0" dirty="0">
                <a:solidFill>
                  <a:srgbClr val="292929"/>
                </a:solidFill>
                <a:effectLst/>
                <a:latin typeface="Noto Serif" pitchFamily="18" charset="0"/>
              </a:rPr>
              <a:t>w/o DMs”</a:t>
            </a:r>
            <a:r>
              <a:rPr lang="zh-CN" altLang="en-US" b="0" i="0" dirty="0">
                <a:solidFill>
                  <a:srgbClr val="292929"/>
                </a:solidFill>
                <a:effectLst/>
                <a:latin typeface="Noto Serif" pitchFamily="18" charset="0"/>
              </a:rPr>
              <a:t>表示我们在 </a:t>
            </a:r>
            <a:r>
              <a:rPr lang="en-US" altLang="zh-CN" b="0" i="0" dirty="0" err="1">
                <a:solidFill>
                  <a:srgbClr val="292929"/>
                </a:solidFill>
                <a:effectLst/>
                <a:latin typeface="Noto Serif" pitchFamily="18" charset="0"/>
              </a:rPr>
              <a:t>PromptPR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中使用 </a:t>
            </a:r>
            <a:r>
              <a:rPr lang="en-US" altLang="zh-CN" b="0" i="0" dirty="0">
                <a:solidFill>
                  <a:srgbClr val="292929"/>
                </a:solidFill>
                <a:effectLst/>
                <a:latin typeface="Noto Serif" pitchFamily="18" charset="0"/>
              </a:rPr>
              <a:t>CNN </a:t>
            </a:r>
            <a:r>
              <a:rPr lang="zh-CN" altLang="en-US" b="0" i="0" dirty="0">
                <a:solidFill>
                  <a:srgbClr val="292929"/>
                </a:solidFill>
                <a:effectLst/>
                <a:latin typeface="Noto Serif" pitchFamily="18" charset="0"/>
              </a:rPr>
              <a:t>网络代替 </a:t>
            </a:r>
            <a:r>
              <a:rPr lang="en-US" altLang="zh-CN" b="0" i="0" dirty="0">
                <a:solidFill>
                  <a:srgbClr val="292929"/>
                </a:solidFill>
                <a:effectLst/>
                <a:latin typeface="Noto Serif" pitchFamily="18" charset="0"/>
              </a:rPr>
              <a:t>DMs </a:t>
            </a:r>
            <a:r>
              <a:rPr lang="zh-CN" altLang="en-US" b="0" i="0" dirty="0">
                <a:solidFill>
                  <a:srgbClr val="292929"/>
                </a:solidFill>
                <a:effectLst/>
                <a:latin typeface="Noto Serif" pitchFamily="18" charset="0"/>
              </a:rPr>
              <a:t>生成提示。“</a:t>
            </a:r>
            <a:r>
              <a:rPr lang="en-US" altLang="zh-CN" b="0" i="0" dirty="0">
                <a:solidFill>
                  <a:srgbClr val="292929"/>
                </a:solidFill>
                <a:effectLst/>
                <a:latin typeface="Noto Serif" pitchFamily="18" charset="0"/>
              </a:rPr>
              <a:t>DMs”</a:t>
            </a:r>
            <a:r>
              <a:rPr lang="zh-CN" altLang="en-US" b="0" i="0" dirty="0">
                <a:solidFill>
                  <a:srgbClr val="292929"/>
                </a:solidFill>
                <a:effectLst/>
                <a:latin typeface="Noto Serif" pitchFamily="18" charset="0"/>
              </a:rPr>
              <a:t>是指我们的 </a:t>
            </a:r>
            <a:r>
              <a:rPr lang="en-US" altLang="zh-CN" b="0" i="0" dirty="0" err="1">
                <a:solidFill>
                  <a:srgbClr val="292929"/>
                </a:solidFill>
                <a:effectLst/>
                <a:latin typeface="Noto Serif" pitchFamily="18" charset="0"/>
              </a:rPr>
              <a:t>PromptRR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使用扩散模型生成提示，用于指导反射消除。结果列于表 </a:t>
            </a:r>
            <a:r>
              <a:rPr lang="en-US" altLang="zh-CN" b="0" i="0" u="none" strike="noStrike" dirty="0">
                <a:solidFill>
                  <a:srgbClr val="212121"/>
                </a:solidFill>
                <a:effectLst/>
                <a:latin typeface="Noto Serif" pitchFamily="18" charset="0"/>
                <a:hlinkClick r:id="rId7" tooltip="Table 4 ‣ 4.3 Ablation Study ‣ 4 Experiments ‣ PromptRR: Diffusion Models as Prompt Generators for Single Image Reflection Removal"/>
              </a:rPr>
              <a:t>4</a:t>
            </a:r>
            <a:r>
              <a:rPr lang="zh-CN" altLang="en-US" b="0" i="0" dirty="0">
                <a:solidFill>
                  <a:srgbClr val="292929"/>
                </a:solidFill>
                <a:effectLst/>
                <a:latin typeface="Noto Serif" pitchFamily="18" charset="0"/>
              </a:rPr>
              <a:t> 和图 </a:t>
            </a:r>
            <a:r>
              <a:rPr lang="en-US" altLang="zh-CN" b="0" i="0" u="none" strike="noStrike" dirty="0">
                <a:solidFill>
                  <a:srgbClr val="212121"/>
                </a:solidFill>
                <a:effectLst/>
                <a:latin typeface="Noto Serif" pitchFamily="18" charset="0"/>
                <a:hlinkClick r:id="rId8" tooltip="Figure 10 ‣ 4.3 Ablation Study ‣ 4 Experiments ‣ PromptRR: Diffusion Models as Prompt Generators for Single Image Reflection Removal"/>
              </a:rPr>
              <a:t>10</a:t>
            </a:r>
            <a:r>
              <a:rPr lang="zh-CN" altLang="en-US" b="0" i="0" dirty="0">
                <a:solidFill>
                  <a:srgbClr val="292929"/>
                </a:solidFill>
                <a:effectLst/>
                <a:latin typeface="Noto Serif" pitchFamily="18" charset="0"/>
              </a:rPr>
              <a:t> 中。结果显示，</a:t>
            </a:r>
            <a:r>
              <a:rPr lang="zh-CN" altLang="en-US" b="1" i="0" dirty="0">
                <a:solidFill>
                  <a:srgbClr val="292929"/>
                </a:solidFill>
                <a:effectLst/>
                <a:latin typeface="Noto Serif" pitchFamily="18" charset="0"/>
              </a:rPr>
              <a:t>使用扩散模型生成提示在 </a:t>
            </a:r>
            <a:r>
              <a:rPr lang="en-US" altLang="zh-CN" b="1" i="0" dirty="0">
                <a:solidFill>
                  <a:srgbClr val="292929"/>
                </a:solidFill>
                <a:effectLst/>
                <a:latin typeface="Noto Serif" pitchFamily="18" charset="0"/>
              </a:rPr>
              <a:t>PSNR </a:t>
            </a:r>
            <a:r>
              <a:rPr lang="zh-CN" altLang="en-US" b="1" i="0" dirty="0">
                <a:solidFill>
                  <a:srgbClr val="292929"/>
                </a:solidFill>
                <a:effectLst/>
                <a:latin typeface="Noto Serif" pitchFamily="18" charset="0"/>
              </a:rPr>
              <a:t>和 </a:t>
            </a:r>
            <a:r>
              <a:rPr lang="en-US" altLang="zh-CN" b="1" i="0" dirty="0">
                <a:solidFill>
                  <a:srgbClr val="292929"/>
                </a:solidFill>
                <a:effectLst/>
                <a:latin typeface="Noto Serif" pitchFamily="18" charset="0"/>
              </a:rPr>
              <a:t>SSIM </a:t>
            </a:r>
            <a:r>
              <a:rPr lang="zh-CN" altLang="en-US" b="1" i="0" dirty="0">
                <a:solidFill>
                  <a:srgbClr val="292929"/>
                </a:solidFill>
                <a:effectLst/>
                <a:latin typeface="Noto Serif" pitchFamily="18" charset="0"/>
              </a:rPr>
              <a:t>上获得了最佳的反射消除性能，并且获得了最佳的视觉效果</a:t>
            </a:r>
            <a:r>
              <a:rPr lang="zh-CN" altLang="en-US" b="0" i="0" dirty="0">
                <a:solidFill>
                  <a:srgbClr val="292929"/>
                </a:solidFill>
                <a:effectLst/>
                <a:latin typeface="Noto Serif" pitchFamily="18" charset="0"/>
              </a:rPr>
              <a:t>。与没有使用扩散模型作为提示生成器的模型相比，</a:t>
            </a:r>
            <a:r>
              <a:rPr lang="en-US" altLang="zh-CN" b="0" i="0" dirty="0">
                <a:solidFill>
                  <a:srgbClr val="292929"/>
                </a:solidFill>
                <a:effectLst/>
                <a:latin typeface="Noto Serif" pitchFamily="18" charset="0"/>
              </a:rPr>
              <a:t>PSNR </a:t>
            </a:r>
            <a:r>
              <a:rPr lang="zh-CN" altLang="en-US" b="0" i="0" dirty="0">
                <a:solidFill>
                  <a:srgbClr val="292929"/>
                </a:solidFill>
                <a:effectLst/>
                <a:latin typeface="Noto Serif" pitchFamily="18" charset="0"/>
              </a:rPr>
              <a:t>和 </a:t>
            </a:r>
            <a:r>
              <a:rPr lang="en-US" altLang="zh-CN" b="0" i="0" dirty="0">
                <a:solidFill>
                  <a:srgbClr val="292929"/>
                </a:solidFill>
                <a:effectLst/>
                <a:latin typeface="Noto Serif" pitchFamily="18" charset="0"/>
              </a:rPr>
              <a:t>SSIM </a:t>
            </a:r>
            <a:r>
              <a:rPr lang="zh-CN" altLang="en-US" b="0" i="0" dirty="0">
                <a:solidFill>
                  <a:srgbClr val="292929"/>
                </a:solidFill>
                <a:effectLst/>
                <a:latin typeface="Noto Serif" pitchFamily="18" charset="0"/>
              </a:rPr>
              <a:t>的改进增益分别为 </a:t>
            </a:r>
            <a:r>
              <a:rPr lang="en-US" altLang="zh-CN" dirty="0"/>
              <a:t>4.09</a:t>
            </a:r>
            <a:r>
              <a:rPr lang="zh-CN" altLang="en-US" b="0" i="0" dirty="0">
                <a:solidFill>
                  <a:srgbClr val="292929"/>
                </a:solidFill>
                <a:effectLst/>
                <a:latin typeface="Noto Serif" pitchFamily="18" charset="0"/>
              </a:rPr>
              <a:t> </a:t>
            </a:r>
            <a:r>
              <a:rPr lang="en-US" altLang="zh-CN" b="0" i="0" dirty="0">
                <a:solidFill>
                  <a:srgbClr val="292929"/>
                </a:solidFill>
                <a:effectLst/>
                <a:latin typeface="Noto Serif" pitchFamily="18" charset="0"/>
              </a:rPr>
              <a:t>dB </a:t>
            </a:r>
            <a:r>
              <a:rPr lang="zh-CN" altLang="en-US" b="0" i="0" dirty="0">
                <a:solidFill>
                  <a:srgbClr val="292929"/>
                </a:solidFill>
                <a:effectLst/>
                <a:latin typeface="Noto Serif" pitchFamily="18" charset="0"/>
              </a:rPr>
              <a:t>和 </a:t>
            </a:r>
            <a:r>
              <a:rPr lang="en-US" altLang="zh-CN" dirty="0"/>
              <a:t>0.0775</a:t>
            </a:r>
            <a:r>
              <a:rPr lang="zh-CN" altLang="en-US" b="0" i="0" dirty="0">
                <a:solidFill>
                  <a:srgbClr val="292929"/>
                </a:solidFill>
                <a:effectLst/>
                <a:latin typeface="Noto Serif" pitchFamily="18" charset="0"/>
              </a:rPr>
              <a:t> 。从图 </a:t>
            </a:r>
            <a:r>
              <a:rPr lang="en-US" altLang="zh-CN" b="0" i="0" u="none" strike="noStrike" dirty="0">
                <a:solidFill>
                  <a:srgbClr val="212121"/>
                </a:solidFill>
                <a:effectLst/>
                <a:latin typeface="Noto Serif" pitchFamily="18" charset="0"/>
                <a:hlinkClick r:id="rId8" tooltip="Figure 10 ‣ 4.3 Ablation Study ‣ 4 Experiments ‣ PromptRR: Diffusion Models as Prompt Generators for Single Image Reflection Removal"/>
              </a:rPr>
              <a:t>10</a:t>
            </a:r>
            <a:r>
              <a:rPr lang="zh-CN" altLang="en-US" b="0" i="0" dirty="0">
                <a:solidFill>
                  <a:srgbClr val="292929"/>
                </a:solidFill>
                <a:effectLst/>
                <a:latin typeface="Noto Serif" pitchFamily="18" charset="0"/>
              </a:rPr>
              <a:t> 中我们观察到，使用扩散模型作为提示生成器生成提示，我们的 </a:t>
            </a:r>
            <a:r>
              <a:rPr lang="en-US" altLang="zh-CN" b="0" i="0" dirty="0" err="1">
                <a:solidFill>
                  <a:srgbClr val="292929"/>
                </a:solidFill>
                <a:effectLst/>
                <a:latin typeface="Noto Serif" pitchFamily="18" charset="0"/>
              </a:rPr>
              <a:t>PromptRR</a:t>
            </a:r>
            <a:r>
              <a:rPr lang="en-US" altLang="zh-CN" b="0" i="0" dirty="0">
                <a:solidFill>
                  <a:srgbClr val="292929"/>
                </a:solidFill>
                <a:effectLst/>
                <a:latin typeface="Noto Serif" pitchFamily="18" charset="0"/>
              </a:rPr>
              <a:t> </a:t>
            </a:r>
            <a:r>
              <a:rPr lang="zh-CN" altLang="en-US" b="0" i="0" dirty="0">
                <a:solidFill>
                  <a:srgbClr val="292929"/>
                </a:solidFill>
                <a:effectLst/>
                <a:latin typeface="Noto Serif" pitchFamily="18" charset="0"/>
              </a:rPr>
              <a:t>获得了最接近真实值的视觉效果。相比之下，没有使用扩散模型的模型无法去除图像中的反射。</a:t>
            </a:r>
            <a:endParaRPr lang="zh-CN" altLang="en-US"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那么，现在的方法做得怎么样呢？目前很多基于深度学习的方法，在去反光时，往往会忽略图像中一个很关键的信息</a:t>
            </a:r>
            <a:r>
              <a:rPr lang="en-US" altLang="zh-CN" sz="1800" dirty="0"/>
              <a:t>——</a:t>
            </a:r>
            <a:r>
              <a:rPr lang="zh-CN" altLang="en-US" sz="1800" dirty="0"/>
              <a:t>那就是</a:t>
            </a:r>
            <a:r>
              <a:rPr lang="zh-CN" altLang="en-US" sz="1800" b="1" dirty="0"/>
              <a:t>低频 </a:t>
            </a:r>
            <a:r>
              <a:rPr lang="en-US" altLang="zh-CN" sz="1800" b="1" dirty="0"/>
              <a:t>(</a:t>
            </a:r>
            <a:r>
              <a:rPr lang="en-GB" altLang="zh-CN" sz="1800" b="1" dirty="0"/>
              <a:t>LF) </a:t>
            </a:r>
            <a:r>
              <a:rPr lang="zh-CN" altLang="en-US" sz="1800" b="1" dirty="0"/>
              <a:t>和高频 </a:t>
            </a:r>
            <a:r>
              <a:rPr lang="en-US" altLang="zh-CN" sz="1800" b="1" dirty="0"/>
              <a:t>(</a:t>
            </a:r>
            <a:r>
              <a:rPr lang="en-GB" altLang="zh-CN" sz="1800" b="1" dirty="0"/>
              <a:t>HF) </a:t>
            </a:r>
            <a:r>
              <a:rPr lang="zh-CN" altLang="en-US" sz="1800" b="1" dirty="0"/>
              <a:t>信息</a:t>
            </a:r>
            <a:r>
              <a:rPr lang="zh-CN" altLang="en-US" sz="1800" dirty="0"/>
              <a:t> 。简单来说，低频信息可以看作是图像的整体轮廓和色块，而高频信息则是边缘和细节。反光会同时影响这两个部分，但现有方法因为抓不住这些关键的频率差异，导致去反光的效果并不理想 。</a:t>
            </a:r>
            <a:endParaRPr lang="en-US" altLang="zh-CN" sz="1800" dirty="0"/>
          </a:p>
          <a:p>
            <a:endParaRPr lang="en-US" altLang="zh-CN" sz="1800" b="1" dirty="0"/>
          </a:p>
          <a:p>
            <a:r>
              <a:rPr lang="zh-CN" altLang="en-US" sz="1800" dirty="0"/>
              <a:t>为了解决这个问题，这篇论文就提出了一个全新的框架，叫做 </a:t>
            </a:r>
            <a:r>
              <a:rPr lang="en-GB" altLang="zh-CN" sz="1800" b="1" dirty="0" err="1"/>
              <a:t>PromptRR</a:t>
            </a:r>
            <a:r>
              <a:rPr lang="en-GB" altLang="zh-CN" sz="1800" dirty="0"/>
              <a:t> </a:t>
            </a:r>
            <a:r>
              <a:rPr lang="zh-CN" altLang="en-GB" sz="1800" dirty="0"/>
              <a:t>。</a:t>
            </a:r>
            <a:r>
              <a:rPr lang="zh-CN" altLang="en-US" sz="1800" dirty="0"/>
              <a:t>它的核心思想：</a:t>
            </a:r>
            <a:r>
              <a:rPr lang="zh-CN" altLang="en-US" sz="1800" b="1" dirty="0"/>
              <a:t>利用频率信息作为一种新的“视觉提示”</a:t>
            </a:r>
            <a:r>
              <a:rPr lang="zh-CN" altLang="en-US" sz="1800" dirty="0"/>
              <a:t>，来引导模型更好地去除反射 。</a:t>
            </a:r>
            <a:endParaRPr lang="en-US" altLang="zh-CN" sz="1800" dirty="0"/>
          </a:p>
          <a:p>
            <a:endParaRPr lang="en-US" altLang="zh-CN" sz="1800" b="1" dirty="0"/>
          </a:p>
          <a:p>
            <a:r>
              <a:rPr lang="zh-CN" altLang="en-US" sz="1800" b="1" dirty="0"/>
              <a:t>方法核心</a:t>
            </a:r>
            <a:r>
              <a:rPr lang="en-US" altLang="zh-CN" sz="1800" dirty="0"/>
              <a:t>: </a:t>
            </a:r>
            <a:r>
              <a:rPr lang="en-GB" altLang="zh-CN" sz="1800" dirty="0" err="1"/>
              <a:t>PromptRR</a:t>
            </a:r>
            <a:r>
              <a:rPr lang="en-GB" altLang="zh-CN" sz="1800" dirty="0"/>
              <a:t> </a:t>
            </a:r>
            <a:r>
              <a:rPr lang="zh-CN" altLang="en-US" sz="1800" dirty="0"/>
              <a:t>框架将整个反射去除过程分成了两个主要步骤：</a:t>
            </a:r>
            <a:r>
              <a:rPr lang="zh-CN" altLang="en-US" sz="1800" b="1" dirty="0"/>
              <a:t>提示生成</a:t>
            </a:r>
            <a:r>
              <a:rPr lang="zh-CN" altLang="en-US" sz="1800" dirty="0"/>
              <a:t> </a:t>
            </a:r>
            <a:r>
              <a:rPr lang="en-US" altLang="zh-CN" sz="1800" dirty="0"/>
              <a:t>(</a:t>
            </a:r>
            <a:r>
              <a:rPr lang="en-GB" altLang="zh-CN" sz="1800" dirty="0"/>
              <a:t>Prompt Generation) </a:t>
            </a:r>
            <a:r>
              <a:rPr lang="zh-CN" altLang="en-US" sz="1800" dirty="0"/>
              <a:t>和 </a:t>
            </a:r>
            <a:r>
              <a:rPr lang="zh-CN" altLang="en-US" sz="1800" b="1" dirty="0"/>
              <a:t>提示引导的恢复</a:t>
            </a:r>
            <a:r>
              <a:rPr lang="zh-CN" altLang="en-US" sz="1800" dirty="0"/>
              <a:t> </a:t>
            </a:r>
            <a:r>
              <a:rPr lang="en-US" altLang="zh-CN" sz="1800" dirty="0"/>
              <a:t>(</a:t>
            </a:r>
            <a:r>
              <a:rPr lang="en-GB" altLang="zh-CN" sz="1800" dirty="0"/>
              <a:t>Prompt-guided Restoration) </a:t>
            </a:r>
            <a:r>
              <a:rPr lang="zh-CN" altLang="en-GB" sz="1800" dirty="0"/>
              <a:t>。</a:t>
            </a:r>
            <a:endParaRPr lang="zh-CN" altLang="en-GB" sz="1800" dirty="0"/>
          </a:p>
          <a:p>
            <a:endParaRPr lang="en-US" altLang="zh-CN" sz="1800" b="1" dirty="0"/>
          </a:p>
          <a:p>
            <a:r>
              <a:rPr lang="zh-CN" altLang="en-US" sz="1800" b="1" dirty="0"/>
              <a:t>提示生成细节</a:t>
            </a:r>
            <a:r>
              <a:rPr lang="en-US" altLang="zh-CN" sz="1800" dirty="0"/>
              <a:t>: </a:t>
            </a:r>
            <a:r>
              <a:rPr lang="zh-CN" altLang="en-US" sz="1800" dirty="0"/>
              <a:t>首先，研究者设计了一</a:t>
            </a:r>
            <a:r>
              <a:rPr lang="zh-CN" altLang="en-US" sz="1800" u="sng" dirty="0"/>
              <a:t>种 “提示预训练” 策略</a:t>
            </a:r>
            <a:r>
              <a:rPr lang="zh-CN" altLang="en-US" sz="1800" dirty="0"/>
              <a:t>，用来训练一个 “频率提示编码器” </a:t>
            </a:r>
            <a:r>
              <a:rPr lang="en-US" altLang="zh-CN" sz="1800" dirty="0"/>
              <a:t>(</a:t>
            </a:r>
            <a:r>
              <a:rPr lang="en-GB" altLang="zh-CN" sz="1800" dirty="0"/>
              <a:t>Frequency Prompt Encoder) </a:t>
            </a:r>
            <a:r>
              <a:rPr lang="zh-CN" altLang="en-GB" sz="1800" dirty="0"/>
              <a:t>。</a:t>
            </a:r>
            <a:r>
              <a:rPr lang="zh-CN" altLang="en-US" sz="1800" dirty="0"/>
              <a:t>这个编码器的作用是从没有反射的、清晰的 “真实” 图像（</a:t>
            </a:r>
            <a:r>
              <a:rPr lang="en-GB" altLang="zh-CN" sz="1800" dirty="0"/>
              <a:t>ground-truth image</a:t>
            </a:r>
            <a:r>
              <a:rPr lang="zh-CN" altLang="en-GB" sz="1800" dirty="0"/>
              <a:t>）</a:t>
            </a:r>
            <a:r>
              <a:rPr lang="zh-CN" altLang="en-US" sz="1800" dirty="0"/>
              <a:t>中提取出低频和高频提示 。</a:t>
            </a:r>
            <a:endParaRPr lang="zh-CN" altLang="en-US" sz="1800" dirty="0"/>
          </a:p>
          <a:p>
            <a:r>
              <a:rPr lang="zh-CN" altLang="en-US" sz="1800" dirty="0"/>
              <a:t>然后，他们使用 “扩散模型” </a:t>
            </a:r>
            <a:r>
              <a:rPr lang="en-US" altLang="zh-CN" sz="1800" dirty="0"/>
              <a:t>(</a:t>
            </a:r>
            <a:r>
              <a:rPr lang="en-GB" altLang="zh-CN" sz="1800" dirty="0"/>
              <a:t>Diffusion Models, DMs) </a:t>
            </a:r>
            <a:r>
              <a:rPr lang="zh-CN" altLang="en-US" sz="1800" dirty="0"/>
              <a:t>作为提示的生成器 。这个扩散模型经过训练，能够模仿预训练好的频率提示编码器，从而生成低频和高频提示 。</a:t>
            </a:r>
            <a:endParaRPr lang="en-US" altLang="zh-CN" sz="1800" dirty="0"/>
          </a:p>
          <a:p>
            <a:endParaRPr lang="zh-CN" altLang="en-US" sz="1800" dirty="0"/>
          </a:p>
          <a:p>
            <a:r>
              <a:rPr lang="zh-CN" altLang="en-US" sz="1800" b="1" dirty="0"/>
              <a:t>提示引导的恢复细节</a:t>
            </a:r>
            <a:r>
              <a:rPr lang="en-US" altLang="zh-CN" sz="1800" dirty="0"/>
              <a:t>: </a:t>
            </a:r>
            <a:r>
              <a:rPr lang="zh-CN" altLang="en-US" sz="1800" dirty="0"/>
              <a:t>在这个阶段，将扩散模型生成出来的低频和高频提示，融入到一个名为 “</a:t>
            </a:r>
            <a:r>
              <a:rPr lang="en-GB" altLang="zh-CN" sz="1800" dirty="0" err="1"/>
              <a:t>PromptFormer</a:t>
            </a:r>
            <a:r>
              <a:rPr lang="en-GB" altLang="zh-CN" sz="1800" dirty="0"/>
              <a:t>” </a:t>
            </a:r>
            <a:r>
              <a:rPr lang="zh-CN" altLang="en-US" sz="1800" dirty="0"/>
              <a:t>的网络中 。这个网络使用了一种新颖的、基于 </a:t>
            </a:r>
            <a:r>
              <a:rPr lang="en-GB" altLang="zh-CN" sz="1800" dirty="0"/>
              <a:t>Transformer </a:t>
            </a:r>
            <a:r>
              <a:rPr lang="zh-CN" altLang="en-US" sz="1800" dirty="0"/>
              <a:t>的 “提示块” </a:t>
            </a:r>
            <a:r>
              <a:rPr lang="en-US" altLang="zh-CN" sz="1800" dirty="0"/>
              <a:t>(</a:t>
            </a:r>
            <a:r>
              <a:rPr lang="en-GB" altLang="zh-CN" sz="1800" dirty="0"/>
              <a:t>Transformer-based prompt block)</a:t>
            </a:r>
            <a:r>
              <a:rPr lang="zh-CN" altLang="en-GB" sz="1800" dirty="0"/>
              <a:t>，</a:t>
            </a:r>
            <a:r>
              <a:rPr lang="zh-CN" altLang="en-US" sz="1800" dirty="0"/>
              <a:t>它能有效地利用这些提示来指导模型，从而达到更好的反射去除效果 。</a:t>
            </a:r>
            <a:endParaRPr lang="zh-CN" altLang="zh-CN" sz="1800" kern="100" dirty="0">
              <a:effectLst/>
              <a:latin typeface="等线" pitchFamily="2" charset="-122"/>
              <a:ea typeface="等线" pitchFamily="2" charset="-122"/>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反射去除方法主要分为三类：</a:t>
            </a:r>
            <a:r>
              <a:rPr lang="zh-CN" altLang="en-US" b="1" dirty="0"/>
              <a:t>纯软件方法</a:t>
            </a:r>
            <a:r>
              <a:rPr lang="zh-CN" altLang="en-US" dirty="0"/>
              <a:t>、</a:t>
            </a:r>
            <a:r>
              <a:rPr lang="zh-CN" altLang="en-US" b="1" dirty="0"/>
              <a:t>多视角方法</a:t>
            </a:r>
            <a:r>
              <a:rPr lang="zh-CN" altLang="en-US" dirty="0"/>
              <a:t>和</a:t>
            </a:r>
            <a:r>
              <a:rPr lang="zh-CN" altLang="en-US" b="1" dirty="0"/>
              <a:t>基于硬件的方法</a:t>
            </a:r>
            <a:r>
              <a:rPr lang="zh-CN" altLang="en-US" dirty="0"/>
              <a:t>。以下是对这三种方法的优缺点的简要总结：</a:t>
            </a:r>
            <a:endParaRPr lang="en-US" altLang="zh-CN" dirty="0"/>
          </a:p>
          <a:p>
            <a:r>
              <a:rPr lang="en-US" altLang="zh-CN" b="1" dirty="0"/>
              <a:t>1. </a:t>
            </a:r>
            <a:r>
              <a:rPr lang="zh-CN" altLang="en-US" b="1" dirty="0"/>
              <a:t>纯软件方法（</a:t>
            </a:r>
            <a:r>
              <a:rPr lang="en-US" altLang="zh-CN" b="1" dirty="0"/>
              <a:t>Software-only Reflection Removal</a:t>
            </a:r>
            <a:r>
              <a:rPr lang="zh-CN" altLang="en-US" b="1" dirty="0"/>
              <a:t>）</a:t>
            </a:r>
            <a:endParaRPr lang="zh-CN" altLang="en-US" b="1" dirty="0"/>
          </a:p>
          <a:p>
            <a:r>
              <a:rPr lang="zh-CN" altLang="en-US" b="1" dirty="0"/>
              <a:t>优点：</a:t>
            </a:r>
            <a:endParaRPr lang="zh-CN" altLang="en-US" dirty="0"/>
          </a:p>
          <a:p>
            <a:pPr>
              <a:buFont typeface="Arial" panose="020B0604020202090204" pitchFamily="34" charset="0"/>
              <a:buChar char="•"/>
            </a:pPr>
            <a:r>
              <a:rPr lang="zh-CN" altLang="en-US" dirty="0"/>
              <a:t>仅需单张图像，适用于大多数用户和设备。</a:t>
            </a:r>
            <a:endParaRPr lang="zh-CN" altLang="en-US" dirty="0"/>
          </a:p>
          <a:p>
            <a:pPr>
              <a:buFont typeface="Arial" panose="020B0604020202090204" pitchFamily="34" charset="0"/>
              <a:buChar char="•"/>
            </a:pPr>
            <a:r>
              <a:rPr lang="zh-CN" altLang="en-US" dirty="0"/>
              <a:t>无需额外硬件，使用方便。</a:t>
            </a:r>
            <a:endParaRPr lang="zh-CN" altLang="en-US" dirty="0"/>
          </a:p>
          <a:p>
            <a:pPr>
              <a:buFont typeface="Arial" panose="020B0604020202090204" pitchFamily="34" charset="0"/>
              <a:buChar char="•"/>
            </a:pPr>
            <a:r>
              <a:rPr lang="zh-CN" altLang="en-US" dirty="0"/>
              <a:t>深度学习方法在标准数据集上表现出色。</a:t>
            </a:r>
            <a:endParaRPr lang="zh-CN" altLang="en-US" dirty="0"/>
          </a:p>
          <a:p>
            <a:r>
              <a:rPr lang="zh-CN" altLang="en-US" b="1" dirty="0"/>
              <a:t>缺点：</a:t>
            </a:r>
            <a:endParaRPr lang="zh-CN" altLang="en-US" dirty="0"/>
          </a:p>
          <a:p>
            <a:pPr>
              <a:buFont typeface="Arial" panose="020B0604020202090204" pitchFamily="34" charset="0"/>
              <a:buChar char="•"/>
            </a:pPr>
            <a:r>
              <a:rPr lang="zh-CN" altLang="en-US" dirty="0"/>
              <a:t>反射去除问题本质上是不适定问题，难以准确分离反射和透射成分。</a:t>
            </a:r>
            <a:endParaRPr lang="zh-CN" altLang="en-US" dirty="0"/>
          </a:p>
          <a:p>
            <a:pPr>
              <a:buFont typeface="Arial" panose="020B0604020202090204" pitchFamily="34" charset="0"/>
              <a:buChar char="•"/>
            </a:pPr>
            <a:r>
              <a:rPr lang="zh-CN" altLang="en-US" dirty="0"/>
              <a:t>在强反射或复杂场景下，性能下降明显。</a:t>
            </a:r>
            <a:endParaRPr lang="zh-CN" altLang="en-US" dirty="0"/>
          </a:p>
          <a:p>
            <a:pPr>
              <a:buFont typeface="Arial" panose="020B0604020202090204" pitchFamily="34" charset="0"/>
              <a:buChar char="•"/>
            </a:pPr>
            <a:r>
              <a:rPr lang="zh-CN" altLang="en-US" dirty="0"/>
              <a:t>对训练数据的多样性和质量要求高，泛化能力有限。</a:t>
            </a:r>
            <a:endParaRPr lang="en-US" altLang="zh-CN" dirty="0"/>
          </a:p>
          <a:p>
            <a:pPr>
              <a:buFont typeface="Arial" panose="020B0604020202090204" pitchFamily="34" charset="0"/>
              <a:buChar char="•"/>
            </a:pPr>
            <a:endParaRPr lang="zh-CN" altLang="en-US" dirty="0"/>
          </a:p>
          <a:p>
            <a:r>
              <a:rPr lang="en-US" altLang="zh-CN" b="1" dirty="0"/>
              <a:t>2. </a:t>
            </a:r>
            <a:r>
              <a:rPr lang="zh-CN" altLang="en-US" b="1" dirty="0"/>
              <a:t>多视角方法（</a:t>
            </a:r>
            <a:r>
              <a:rPr lang="en-US" altLang="zh-CN" b="1" dirty="0"/>
              <a:t>Multi-View Reflection Removal</a:t>
            </a:r>
            <a:r>
              <a:rPr lang="zh-CN" altLang="en-US" b="1" dirty="0"/>
              <a:t>）</a:t>
            </a:r>
            <a:endParaRPr lang="zh-CN" altLang="en-US" b="1" dirty="0"/>
          </a:p>
          <a:p>
            <a:r>
              <a:rPr lang="zh-CN" altLang="en-US" b="1" dirty="0"/>
              <a:t>优点：</a:t>
            </a:r>
            <a:endParaRPr lang="zh-CN" altLang="en-US" dirty="0"/>
          </a:p>
          <a:p>
            <a:pPr>
              <a:buFont typeface="Arial" panose="020B0604020202090204" pitchFamily="34" charset="0"/>
              <a:buChar char="•"/>
            </a:pPr>
            <a:r>
              <a:rPr lang="zh-CN" altLang="en-US" dirty="0"/>
              <a:t>利用多张图像的时空信息，提高反射与透射成分的分离精度。</a:t>
            </a:r>
            <a:endParaRPr lang="zh-CN" altLang="en-US" dirty="0"/>
          </a:p>
          <a:p>
            <a:pPr>
              <a:buFont typeface="Arial" panose="020B0604020202090204" pitchFamily="34" charset="0"/>
              <a:buChar char="•"/>
            </a:pPr>
            <a:r>
              <a:rPr lang="zh-CN" altLang="en-US" dirty="0"/>
              <a:t>在静态场景中，能有效利用视角差异实现更准确的反射去除。</a:t>
            </a:r>
            <a:endParaRPr lang="zh-CN" altLang="en-US" dirty="0"/>
          </a:p>
          <a:p>
            <a:r>
              <a:rPr lang="zh-CN" altLang="en-US" b="1" dirty="0"/>
              <a:t>缺点：</a:t>
            </a:r>
            <a:endParaRPr lang="zh-CN" altLang="en-US" dirty="0"/>
          </a:p>
          <a:p>
            <a:pPr>
              <a:buFont typeface="Arial" panose="020B0604020202090204" pitchFamily="34" charset="0"/>
              <a:buChar char="•"/>
            </a:pPr>
            <a:r>
              <a:rPr lang="zh-CN" altLang="en-US" dirty="0"/>
              <a:t>需要从不同视角拍摄多张图像，增加拍摄复杂度。</a:t>
            </a:r>
            <a:endParaRPr lang="zh-CN" altLang="en-US" dirty="0"/>
          </a:p>
          <a:p>
            <a:pPr>
              <a:buFont typeface="Arial" panose="020B0604020202090204" pitchFamily="34" charset="0"/>
              <a:buChar char="•"/>
            </a:pPr>
            <a:r>
              <a:rPr lang="zh-CN" altLang="en-US" dirty="0"/>
              <a:t>对场景的静态性要求高，动态场景中效果不佳。</a:t>
            </a:r>
            <a:endParaRPr lang="zh-CN" altLang="en-US" dirty="0"/>
          </a:p>
          <a:p>
            <a:pPr>
              <a:buFont typeface="Arial" panose="020B0604020202090204" pitchFamily="34" charset="0"/>
              <a:buChar char="•"/>
            </a:pPr>
            <a:r>
              <a:rPr lang="zh-CN" altLang="en-US" dirty="0"/>
              <a:t>对设备和操作的要求较高，不适合快速拍摄或移动场景。</a:t>
            </a:r>
            <a:endParaRPr lang="en-US" altLang="zh-CN" dirty="0"/>
          </a:p>
          <a:p>
            <a:pPr>
              <a:buFont typeface="Arial" panose="020B0604020202090204" pitchFamily="34" charset="0"/>
              <a:buChar char="•"/>
            </a:pPr>
            <a:endParaRPr lang="zh-CN" altLang="en-US" dirty="0"/>
          </a:p>
          <a:p>
            <a:r>
              <a:rPr lang="en-US" altLang="zh-CN" b="1" dirty="0"/>
              <a:t>3. </a:t>
            </a:r>
            <a:r>
              <a:rPr lang="zh-CN" altLang="en-US" b="1" dirty="0"/>
              <a:t>基于硬件的方法（</a:t>
            </a:r>
            <a:r>
              <a:rPr lang="en-US" altLang="zh-CN" b="1" dirty="0"/>
              <a:t>Hardware-Related Reflection Removal</a:t>
            </a:r>
            <a:r>
              <a:rPr lang="zh-CN" altLang="en-US" b="1" dirty="0"/>
              <a:t>）</a:t>
            </a:r>
            <a:endParaRPr lang="zh-CN" altLang="en-US" b="1" dirty="0"/>
          </a:p>
          <a:p>
            <a:r>
              <a:rPr lang="zh-CN" altLang="en-US" b="1" dirty="0"/>
              <a:t>优点：</a:t>
            </a:r>
            <a:endParaRPr lang="zh-CN" altLang="en-US" dirty="0"/>
          </a:p>
          <a:p>
            <a:pPr>
              <a:buFont typeface="Arial" panose="020B0604020202090204" pitchFamily="34" charset="0"/>
              <a:buChar char="•"/>
            </a:pPr>
            <a:r>
              <a:rPr lang="zh-CN" altLang="en-US" dirty="0"/>
              <a:t>通过引入硬件（如偏振滤光片、闪光灯）获取额外的光学信息，提高反射去除的准确性。</a:t>
            </a:r>
            <a:endParaRPr lang="zh-CN" altLang="en-US" dirty="0"/>
          </a:p>
          <a:p>
            <a:pPr>
              <a:buFont typeface="Arial" panose="020B0604020202090204" pitchFamily="34" charset="0"/>
              <a:buChar char="•"/>
            </a:pPr>
            <a:r>
              <a:rPr lang="zh-CN" altLang="en-US" dirty="0"/>
              <a:t>在特定条件下，能实现高质量的反射去除效果。</a:t>
            </a:r>
            <a:endParaRPr lang="zh-CN" altLang="en-US" dirty="0"/>
          </a:p>
          <a:p>
            <a:r>
              <a:rPr lang="zh-CN" altLang="en-US" b="1" dirty="0"/>
              <a:t>缺点：</a:t>
            </a:r>
            <a:endParaRPr lang="zh-CN" altLang="en-US" dirty="0"/>
          </a:p>
          <a:p>
            <a:pPr>
              <a:buFont typeface="Arial" panose="020B0604020202090204" pitchFamily="34" charset="0"/>
              <a:buChar char="•"/>
            </a:pPr>
            <a:r>
              <a:rPr lang="zh-CN" altLang="en-US" dirty="0"/>
              <a:t>需要特殊设备（如偏振相机、闪光灯），普通用户获取难度大。</a:t>
            </a:r>
            <a:endParaRPr lang="zh-CN" altLang="en-US" dirty="0"/>
          </a:p>
          <a:p>
            <a:pPr>
              <a:buFont typeface="Arial" panose="020B0604020202090204" pitchFamily="34" charset="0"/>
              <a:buChar char="•"/>
            </a:pPr>
            <a:r>
              <a:rPr lang="zh-CN" altLang="en-US" dirty="0"/>
              <a:t>设备成本高，使用复杂度增加。</a:t>
            </a:r>
            <a:endParaRPr lang="zh-CN" altLang="en-US" dirty="0"/>
          </a:p>
          <a:p>
            <a:pPr>
              <a:buFont typeface="Arial" panose="020B0604020202090204" pitchFamily="34" charset="0"/>
              <a:buChar char="•"/>
            </a:pPr>
            <a:r>
              <a:rPr lang="zh-CN" altLang="en-US" dirty="0"/>
              <a:t>在某些场景下（如无法使用闪光灯），应用受限。</a:t>
            </a:r>
            <a:endParaRPr lang="zh-CN" altLang="en-US" dirty="0"/>
          </a:p>
          <a:p>
            <a:pPr>
              <a:buNone/>
            </a:pPr>
            <a:endParaRPr lang="zh-CN" altLang="en-US"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为什么作者会想到用频率信息做提示呢？他们有个</a:t>
            </a:r>
            <a:r>
              <a:rPr lang="zh-CN" altLang="en-US" sz="1800" b="1" dirty="0"/>
              <a:t>关键发现</a:t>
            </a:r>
            <a:r>
              <a:rPr lang="zh-CN" altLang="en-US" sz="1800" dirty="0"/>
              <a:t>：就像这张图（图</a:t>
            </a:r>
            <a:r>
              <a:rPr lang="en-US" altLang="zh-CN" sz="1800" dirty="0"/>
              <a:t>1</a:t>
            </a:r>
            <a:r>
              <a:rPr lang="zh-CN" altLang="en-US" sz="1800" dirty="0"/>
              <a:t>）展示的，无论是低频还是高频，</a:t>
            </a:r>
            <a:r>
              <a:rPr lang="zh-CN" altLang="en-US" sz="1800" b="1" dirty="0"/>
              <a:t>有反光的图像和清晰的图像之间，都存在非常明显的差异</a:t>
            </a:r>
            <a:r>
              <a:rPr lang="zh-CN" altLang="en-US" sz="1800" dirty="0"/>
              <a:t> 。</a:t>
            </a:r>
            <a:endParaRPr lang="en-US" altLang="zh-CN" sz="1800" dirty="0"/>
          </a:p>
          <a:p>
            <a:r>
              <a:rPr lang="zh-CN" altLang="en-US" sz="1800" dirty="0"/>
              <a:t>大家看，这张图 上下对比，就能看到区别。这些区别就像信号一样，可以告诉我们哪里有反光 。这就是</a:t>
            </a:r>
            <a:r>
              <a:rPr lang="zh-CN" altLang="en-US" sz="1800" b="1" dirty="0"/>
              <a:t>研究动机</a:t>
            </a:r>
            <a:r>
              <a:rPr lang="zh-CN" altLang="en-US" sz="1800" dirty="0"/>
              <a:t>：既然有区别，我们为什么不利用这些区别作为“提示”，来指导模型，让它更“聪明”地去反光呢？</a:t>
            </a:r>
            <a:endParaRPr lang="en-US" altLang="zh-CN" sz="1800" dirty="0"/>
          </a:p>
          <a:p>
            <a:r>
              <a:rPr lang="zh-CN" altLang="en-US" sz="1800" dirty="0"/>
              <a:t>想法虽好，实现起来却有</a:t>
            </a:r>
            <a:r>
              <a:rPr lang="zh-CN" altLang="en-US" sz="1800" b="1" dirty="0"/>
              <a:t>两大挑战</a:t>
            </a:r>
            <a:r>
              <a:rPr lang="zh-CN" altLang="en-US" sz="1800" dirty="0"/>
              <a:t> ：</a:t>
            </a:r>
            <a:endParaRPr lang="zh-CN" altLang="en-US" sz="1800" dirty="0"/>
          </a:p>
          <a:p>
            <a:r>
              <a:rPr lang="zh-CN" altLang="en-US" sz="1800" dirty="0"/>
              <a:t>我们怎么才能生成</a:t>
            </a:r>
            <a:r>
              <a:rPr lang="zh-CN" altLang="en-US" sz="1800" b="1" dirty="0"/>
              <a:t>准确</a:t>
            </a:r>
            <a:r>
              <a:rPr lang="zh-CN" altLang="en-US" sz="1800" dirty="0"/>
              <a:t>的低频和高频提示呢？ </a:t>
            </a:r>
            <a:endParaRPr lang="zh-CN" altLang="en-US" sz="1800" dirty="0"/>
          </a:p>
          <a:p>
            <a:r>
              <a:rPr lang="zh-CN" altLang="en-US" sz="1800" dirty="0"/>
              <a:t>生成了提示之后，又该如何</a:t>
            </a:r>
            <a:r>
              <a:rPr lang="zh-CN" altLang="en-US" sz="1800" b="1" dirty="0"/>
              <a:t>有效</a:t>
            </a:r>
            <a:r>
              <a:rPr lang="zh-CN" altLang="en-US" sz="1800" dirty="0"/>
              <a:t>地在模型里使用它们呢？</a:t>
            </a:r>
            <a:endParaRPr lang="zh-CN" altLang="en-US" sz="1800" dirty="0"/>
          </a:p>
          <a:p>
            <a:endParaRPr lang="zh-CN" altLang="zh-CN" sz="1800" kern="100" dirty="0">
              <a:effectLst/>
              <a:latin typeface="等线" pitchFamily="2" charset="-122"/>
              <a:ea typeface="等线" pitchFamily="2" charset="-122"/>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为了应对这两个挑战，作者提出了</a:t>
            </a:r>
            <a:r>
              <a:rPr lang="zh-CN" altLang="en-US" sz="1800" b="1" dirty="0"/>
              <a:t>解耦</a:t>
            </a:r>
            <a:r>
              <a:rPr lang="zh-CN" altLang="en-US" sz="1800" dirty="0"/>
              <a:t>的思路，也就是我们前面提到的两步走 </a:t>
            </a:r>
            <a:endParaRPr lang="en-US" altLang="zh-CN" sz="1800" dirty="0"/>
          </a:p>
          <a:p>
            <a:r>
              <a:rPr lang="zh-CN" altLang="en-US" dirty="0"/>
              <a:t>大家请看这张 </a:t>
            </a:r>
            <a:r>
              <a:rPr lang="en-GB" altLang="zh-CN" dirty="0" err="1"/>
              <a:t>PromptRR</a:t>
            </a:r>
            <a:r>
              <a:rPr lang="en-GB" altLang="zh-CN" dirty="0"/>
              <a:t> </a:t>
            </a:r>
            <a:r>
              <a:rPr lang="zh-CN" altLang="en-US" dirty="0"/>
              <a:t>的总览图 。</a:t>
            </a:r>
            <a:endParaRPr lang="zh-CN" altLang="en-US" dirty="0"/>
          </a:p>
          <a:p>
            <a:r>
              <a:rPr lang="zh-CN" altLang="en-US" b="1" dirty="0"/>
              <a:t>第一阶段：提示预训练 </a:t>
            </a:r>
            <a:r>
              <a:rPr lang="en-US" altLang="zh-CN" b="1" dirty="0"/>
              <a:t>(</a:t>
            </a:r>
            <a:r>
              <a:rPr lang="en-GB" altLang="zh-CN" b="1" dirty="0"/>
              <a:t>Prompt Pre-training)</a:t>
            </a:r>
            <a:r>
              <a:rPr lang="en-GB" altLang="zh-CN" dirty="0"/>
              <a:t> </a:t>
            </a:r>
            <a:r>
              <a:rPr lang="zh-CN" altLang="en-GB" dirty="0"/>
              <a:t>。 </a:t>
            </a:r>
            <a:endParaRPr lang="zh-CN" altLang="en-GB" dirty="0"/>
          </a:p>
          <a:p>
            <a:pPr lvl="1"/>
            <a:r>
              <a:rPr lang="zh-CN" altLang="en-US" b="1" dirty="0"/>
              <a:t>目标</a:t>
            </a:r>
            <a:r>
              <a:rPr lang="zh-CN" altLang="en-US" dirty="0"/>
              <a:t>：训练一个叫 </a:t>
            </a:r>
            <a:r>
              <a:rPr lang="en-GB" altLang="zh-CN" dirty="0"/>
              <a:t>FPE (</a:t>
            </a:r>
            <a:r>
              <a:rPr lang="zh-CN" altLang="en-US" dirty="0"/>
              <a:t>频率提示编码器</a:t>
            </a:r>
            <a:r>
              <a:rPr lang="en-US" altLang="zh-CN" dirty="0"/>
              <a:t>) </a:t>
            </a:r>
            <a:r>
              <a:rPr lang="zh-CN" altLang="en-US" dirty="0"/>
              <a:t>的东西，让它学会从</a:t>
            </a:r>
            <a:r>
              <a:rPr lang="zh-CN" altLang="en-US" b="1" dirty="0"/>
              <a:t>清晰的 </a:t>
            </a:r>
            <a:r>
              <a:rPr lang="en-GB" altLang="zh-CN" b="1" dirty="0"/>
              <a:t>GT </a:t>
            </a:r>
            <a:r>
              <a:rPr lang="zh-CN" altLang="en-US" b="1" dirty="0"/>
              <a:t>图像</a:t>
            </a:r>
            <a:r>
              <a:rPr lang="zh-CN" altLang="en-US" dirty="0"/>
              <a:t>中提取出我们想要的 </a:t>
            </a:r>
            <a:r>
              <a:rPr lang="en-GB" altLang="zh-CN" dirty="0"/>
              <a:t>LF </a:t>
            </a:r>
            <a:r>
              <a:rPr lang="zh-CN" altLang="en-US" dirty="0"/>
              <a:t>和 </a:t>
            </a:r>
            <a:r>
              <a:rPr lang="en-GB" altLang="zh-CN" dirty="0"/>
              <a:t>HF </a:t>
            </a:r>
            <a:r>
              <a:rPr lang="zh-CN" altLang="en-US" dirty="0"/>
              <a:t>提示 。同时，也训练一个叫 </a:t>
            </a:r>
            <a:r>
              <a:rPr lang="en-GB" altLang="zh-CN" dirty="0" err="1"/>
              <a:t>PromptFormer</a:t>
            </a:r>
            <a:r>
              <a:rPr lang="en-GB" altLang="zh-CN" dirty="0"/>
              <a:t> </a:t>
            </a:r>
            <a:r>
              <a:rPr lang="zh-CN" altLang="en-US" dirty="0"/>
              <a:t>的网络，让它学会怎么使用这些“完美”的提示 。</a:t>
            </a:r>
            <a:endParaRPr lang="zh-CN" altLang="en-US" dirty="0"/>
          </a:p>
          <a:p>
            <a:pPr lvl="1"/>
            <a:r>
              <a:rPr lang="zh-CN" altLang="en-US" b="1" dirty="0"/>
              <a:t>过程 </a:t>
            </a:r>
            <a:r>
              <a:rPr lang="en-US" altLang="zh-CN" b="1" dirty="0"/>
              <a:t>(</a:t>
            </a:r>
            <a:r>
              <a:rPr lang="zh-CN" altLang="en-US" b="1" dirty="0"/>
              <a:t>图 </a:t>
            </a:r>
            <a:r>
              <a:rPr lang="en-GB" altLang="zh-CN" b="1" dirty="0"/>
              <a:t>a)</a:t>
            </a:r>
            <a:r>
              <a:rPr lang="zh-CN" altLang="en-GB" dirty="0"/>
              <a:t>：</a:t>
            </a:r>
            <a:r>
              <a:rPr lang="en-GB" altLang="zh-CN" dirty="0"/>
              <a:t>GT </a:t>
            </a:r>
            <a:r>
              <a:rPr lang="zh-CN" altLang="en-US" dirty="0"/>
              <a:t>图像进 </a:t>
            </a:r>
            <a:r>
              <a:rPr lang="en-GB" altLang="zh-CN" dirty="0"/>
              <a:t>FPE</a:t>
            </a:r>
            <a:r>
              <a:rPr lang="zh-CN" altLang="en-GB" dirty="0"/>
              <a:t>，</a:t>
            </a:r>
            <a:r>
              <a:rPr lang="zh-CN" altLang="en-US" dirty="0"/>
              <a:t>出来 </a:t>
            </a:r>
            <a:r>
              <a:rPr lang="en-GB" altLang="zh-CN" dirty="0"/>
              <a:t>LF/HF </a:t>
            </a:r>
            <a:r>
              <a:rPr lang="zh-CN" altLang="en-US" dirty="0"/>
              <a:t>提示。然后，带反光的 </a:t>
            </a:r>
            <a:r>
              <a:rPr lang="en-GB" altLang="zh-CN" dirty="0"/>
              <a:t>Input </a:t>
            </a:r>
            <a:r>
              <a:rPr lang="zh-CN" altLang="en-US" dirty="0"/>
              <a:t>图像和这些提示一起进 </a:t>
            </a:r>
            <a:r>
              <a:rPr lang="en-GB" altLang="zh-CN" dirty="0" err="1"/>
              <a:t>PromptFormer</a:t>
            </a:r>
            <a:r>
              <a:rPr lang="zh-CN" altLang="en-GB" dirty="0"/>
              <a:t>，</a:t>
            </a:r>
            <a:r>
              <a:rPr lang="zh-CN" altLang="en-US" dirty="0"/>
              <a:t>出来恢复后的图像 。</a:t>
            </a:r>
            <a:endParaRPr lang="zh-CN" altLang="en-US" dirty="0"/>
          </a:p>
          <a:p>
            <a:endParaRPr lang="zh-CN" altLang="zh-CN" sz="1800" kern="100" dirty="0">
              <a:effectLst/>
              <a:latin typeface="等线" pitchFamily="2" charset="-122"/>
              <a:ea typeface="等线" pitchFamily="2" charset="-122"/>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它的核心思想是有效利用学习到的频率提示来增强模型恢复清晰图像的能力 。</a:t>
            </a:r>
            <a:endParaRPr lang="en-US" altLang="zh-CN" sz="1800" dirty="0"/>
          </a:p>
          <a:p>
            <a:endParaRPr lang="en-US" altLang="zh-CN" sz="1800" kern="100" dirty="0">
              <a:effectLst/>
              <a:latin typeface="等线" pitchFamily="2" charset="-122"/>
              <a:ea typeface="等线" pitchFamily="2" charset="-122"/>
              <a:cs typeface="Times New Roman" panose="02020503050405090304" pitchFamily="18" charset="0"/>
            </a:endParaRPr>
          </a:p>
          <a:p>
            <a:r>
              <a:rPr lang="zh-CN" altLang="en-US" sz="1800" dirty="0"/>
              <a:t>如图 </a:t>
            </a:r>
            <a:r>
              <a:rPr lang="en-US" altLang="zh-CN" sz="1800" dirty="0"/>
              <a:t>2 </a:t>
            </a:r>
            <a:r>
              <a:rPr lang="zh-CN" altLang="en-US" sz="1800" dirty="0"/>
              <a:t>所示，整个框架包含两个主要阶段 ：</a:t>
            </a:r>
            <a:endParaRPr lang="en-US" altLang="zh-CN" sz="1800" kern="100" dirty="0">
              <a:effectLst/>
              <a:latin typeface="等线" pitchFamily="2" charset="-122"/>
              <a:ea typeface="等线" pitchFamily="2" charset="-122"/>
              <a:cs typeface="Times New Roman" panose="02020503050405090304" pitchFamily="18" charset="0"/>
            </a:endParaRPr>
          </a:p>
          <a:p>
            <a:r>
              <a:rPr lang="en-GB" altLang="zh-CN" sz="1800" b="1" dirty="0"/>
              <a:t>(a) </a:t>
            </a:r>
            <a:r>
              <a:rPr lang="zh-CN" altLang="en-US" sz="1800" b="1" dirty="0"/>
              <a:t>提示预训练 </a:t>
            </a:r>
            <a:r>
              <a:rPr lang="en-US" altLang="zh-CN" sz="1800" b="1" dirty="0"/>
              <a:t>(</a:t>
            </a:r>
            <a:r>
              <a:rPr lang="en-GB" altLang="zh-CN" sz="1800" b="1" dirty="0"/>
              <a:t>Prompt Pre-training)</a:t>
            </a:r>
            <a:r>
              <a:rPr lang="zh-CN" altLang="en-GB" sz="1800" dirty="0"/>
              <a:t>：</a:t>
            </a:r>
            <a:r>
              <a:rPr lang="zh-CN" altLang="en-US" sz="1800" dirty="0"/>
              <a:t>这个阶段的目标是训练一个</a:t>
            </a:r>
            <a:r>
              <a:rPr lang="zh-CN" altLang="en-US" sz="1800" b="1" dirty="0"/>
              <a:t>频率提示编码器 </a:t>
            </a:r>
            <a:r>
              <a:rPr lang="en-US" altLang="zh-CN" sz="1800" b="1" dirty="0"/>
              <a:t>(</a:t>
            </a:r>
            <a:r>
              <a:rPr lang="en-GB" altLang="zh-CN" sz="1800" b="1" dirty="0"/>
              <a:t>FPE)</a:t>
            </a:r>
            <a:r>
              <a:rPr lang="en-GB" altLang="zh-CN" sz="1800" dirty="0"/>
              <a:t> </a:t>
            </a:r>
            <a:r>
              <a:rPr lang="zh-CN" altLang="en-US" sz="1800" dirty="0"/>
              <a:t>和一个反射去除网络 </a:t>
            </a:r>
            <a:r>
              <a:rPr lang="en-GB" altLang="zh-CN" sz="1800" b="1" dirty="0" err="1"/>
              <a:t>PromptFormer</a:t>
            </a:r>
            <a:r>
              <a:rPr lang="en-GB" altLang="zh-CN" sz="1800" dirty="0"/>
              <a:t> </a:t>
            </a:r>
            <a:r>
              <a:rPr lang="zh-CN" altLang="en-GB" sz="1800" dirty="0"/>
              <a:t>。</a:t>
            </a:r>
            <a:r>
              <a:rPr lang="zh-CN" altLang="en-US" sz="1800" dirty="0"/>
              <a:t>目的是让 </a:t>
            </a:r>
            <a:r>
              <a:rPr lang="en-GB" altLang="zh-CN" sz="1800" dirty="0"/>
              <a:t>FPE </a:t>
            </a:r>
            <a:r>
              <a:rPr lang="zh-CN" altLang="en-US" sz="1800" dirty="0"/>
              <a:t>能够从输入的图像（在训练阶段会使用清晰的真实图像 </a:t>
            </a:r>
            <a:r>
              <a:rPr lang="en-GB" altLang="zh-CN" sz="1800" dirty="0"/>
              <a:t>GT</a:t>
            </a:r>
            <a:r>
              <a:rPr lang="zh-CN" altLang="en-GB" sz="1800" dirty="0"/>
              <a:t>）</a:t>
            </a:r>
            <a:r>
              <a:rPr lang="zh-CN" altLang="en-US" sz="1800" dirty="0"/>
              <a:t>中准确地提取出低频（</a:t>
            </a:r>
            <a:r>
              <a:rPr lang="en-GB" altLang="zh-CN" sz="1800" dirty="0"/>
              <a:t>LF</a:t>
            </a:r>
            <a:r>
              <a:rPr lang="zh-CN" altLang="en-GB" sz="1800" dirty="0"/>
              <a:t>）</a:t>
            </a:r>
            <a:r>
              <a:rPr lang="zh-CN" altLang="en-US" sz="1800" dirty="0"/>
              <a:t>和高频（</a:t>
            </a:r>
            <a:r>
              <a:rPr lang="en-GB" altLang="zh-CN" sz="1800" dirty="0"/>
              <a:t>HF</a:t>
            </a:r>
            <a:r>
              <a:rPr lang="zh-CN" altLang="en-GB" sz="1800" dirty="0"/>
              <a:t>）</a:t>
            </a:r>
            <a:r>
              <a:rPr lang="zh-CN" altLang="en-US" sz="1800" dirty="0"/>
              <a:t>提示 。</a:t>
            </a:r>
            <a:endParaRPr lang="zh-CN" altLang="en-US" sz="1800" dirty="0"/>
          </a:p>
          <a:p>
            <a:r>
              <a:rPr lang="en-US" altLang="zh-CN" sz="1800" b="1" dirty="0"/>
              <a:t>(</a:t>
            </a:r>
            <a:r>
              <a:rPr lang="en-GB" altLang="zh-CN" sz="1800" b="1" dirty="0"/>
              <a:t>b) </a:t>
            </a:r>
            <a:r>
              <a:rPr lang="zh-CN" altLang="en-US" sz="1800" b="1" dirty="0"/>
              <a:t>提示生成与恢复 </a:t>
            </a:r>
            <a:r>
              <a:rPr lang="en-US" altLang="zh-CN" sz="1800" b="1" dirty="0"/>
              <a:t>(</a:t>
            </a:r>
            <a:r>
              <a:rPr lang="en-GB" altLang="zh-CN" sz="1800" b="1" dirty="0"/>
              <a:t>Prompt Generation and Restoration)</a:t>
            </a:r>
            <a:r>
              <a:rPr lang="zh-CN" altLang="en-GB" sz="1800" dirty="0"/>
              <a:t>：</a:t>
            </a:r>
            <a:r>
              <a:rPr lang="zh-CN" altLang="en-US" sz="1800" dirty="0"/>
              <a:t>在这个阶段，利用已经训练好的 </a:t>
            </a:r>
            <a:r>
              <a:rPr lang="en-GB" altLang="zh-CN" sz="1800" dirty="0"/>
              <a:t>FPE </a:t>
            </a:r>
            <a:r>
              <a:rPr lang="zh-CN" altLang="en-US" sz="1800" dirty="0"/>
              <a:t>来引导</a:t>
            </a:r>
            <a:r>
              <a:rPr lang="zh-CN" altLang="en-US" sz="1800" b="1" dirty="0"/>
              <a:t>扩散模型 </a:t>
            </a:r>
            <a:r>
              <a:rPr lang="en-US" altLang="zh-CN" sz="1800" b="1" dirty="0"/>
              <a:t>(</a:t>
            </a:r>
            <a:r>
              <a:rPr lang="en-GB" altLang="zh-CN" sz="1800" b="1" dirty="0"/>
              <a:t>DMs)</a:t>
            </a:r>
            <a:r>
              <a:rPr lang="zh-CN" altLang="en-GB" sz="1800" dirty="0"/>
              <a:t>，</a:t>
            </a:r>
            <a:r>
              <a:rPr lang="zh-CN" altLang="en-US" sz="1800" dirty="0"/>
              <a:t>让 </a:t>
            </a:r>
            <a:r>
              <a:rPr lang="en-GB" altLang="zh-CN" sz="1800" dirty="0"/>
              <a:t>DMs </a:t>
            </a:r>
            <a:r>
              <a:rPr lang="zh-CN" altLang="en-US" sz="1800" dirty="0"/>
              <a:t>从输入的</a:t>
            </a:r>
            <a:r>
              <a:rPr lang="zh-CN" altLang="en-US" sz="1800" b="1" dirty="0"/>
              <a:t>带反射的图像</a:t>
            </a:r>
            <a:r>
              <a:rPr lang="zh-CN" altLang="en-US" sz="1800" dirty="0"/>
              <a:t>中生成 </a:t>
            </a:r>
            <a:r>
              <a:rPr lang="en-GB" altLang="zh-CN" sz="1800" dirty="0"/>
              <a:t>LF </a:t>
            </a:r>
            <a:r>
              <a:rPr lang="zh-CN" altLang="en-US" sz="1800" dirty="0"/>
              <a:t>和 </a:t>
            </a:r>
            <a:r>
              <a:rPr lang="en-GB" altLang="zh-CN" sz="1800" dirty="0"/>
              <a:t>HF </a:t>
            </a:r>
            <a:r>
              <a:rPr lang="zh-CN" altLang="en-US" sz="1800" dirty="0"/>
              <a:t>提示 。然后，将这些生成的提示送入 </a:t>
            </a:r>
            <a:r>
              <a:rPr lang="en-GB" altLang="zh-CN" sz="1800" dirty="0" err="1"/>
              <a:t>PromptFormer</a:t>
            </a:r>
            <a:r>
              <a:rPr lang="zh-CN" altLang="en-GB" sz="1800" dirty="0"/>
              <a:t>，</a:t>
            </a:r>
            <a:r>
              <a:rPr lang="zh-CN" altLang="en-US" sz="1800" dirty="0"/>
              <a:t>引导它进行最终的反射去除 。</a:t>
            </a:r>
            <a:endParaRPr lang="zh-CN" altLang="en-US" sz="1800" dirty="0"/>
          </a:p>
          <a:p>
            <a:endParaRPr lang="zh-CN" altLang="zh-CN" sz="1800" kern="100" dirty="0">
              <a:effectLst/>
              <a:latin typeface="等线" pitchFamily="2" charset="-122"/>
              <a:ea typeface="等线" pitchFamily="2" charset="-122"/>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接下来，我们深入看看这两个核心组件是怎么设计的。</a:t>
            </a:r>
            <a:endParaRPr lang="en-US" altLang="zh-CN" sz="1800" dirty="0"/>
          </a:p>
          <a:p>
            <a:r>
              <a:rPr lang="zh-CN" altLang="en-US" sz="1800" dirty="0"/>
              <a:t>它的目标就是产生 </a:t>
            </a:r>
            <a:r>
              <a:rPr lang="en-GB" altLang="zh-CN" sz="1800" dirty="0"/>
              <a:t>LF/HF </a:t>
            </a:r>
            <a:r>
              <a:rPr lang="zh-CN" altLang="en-US" sz="1800" dirty="0"/>
              <a:t>提示 。它内部用到了</a:t>
            </a:r>
            <a:r>
              <a:rPr lang="zh-CN" altLang="en-US" sz="1800" b="1" dirty="0"/>
              <a:t>小波变换 </a:t>
            </a:r>
            <a:r>
              <a:rPr lang="en-US" altLang="zh-CN" sz="1800" b="1" dirty="0"/>
              <a:t>(</a:t>
            </a:r>
            <a:r>
              <a:rPr lang="en-GB" altLang="zh-CN" sz="1800" b="1" dirty="0"/>
              <a:t>WT)</a:t>
            </a:r>
            <a:r>
              <a:rPr lang="en-GB" altLang="zh-CN" sz="1800" dirty="0"/>
              <a:t> </a:t>
            </a:r>
            <a:r>
              <a:rPr lang="zh-CN" altLang="en-US" sz="1800" dirty="0"/>
              <a:t>来分解频率，然后通过一个</a:t>
            </a:r>
            <a:r>
              <a:rPr lang="zh-CN" altLang="en-US" sz="1800" b="1" dirty="0"/>
              <a:t>双分支编码器</a:t>
            </a:r>
            <a:r>
              <a:rPr lang="zh-CN" altLang="en-US" sz="1800" dirty="0"/>
              <a:t>来分别处理 </a:t>
            </a:r>
            <a:r>
              <a:rPr lang="en-GB" altLang="zh-CN" sz="1800" dirty="0"/>
              <a:t>LF </a:t>
            </a:r>
            <a:r>
              <a:rPr lang="zh-CN" altLang="en-US" sz="1800" dirty="0"/>
              <a:t>和 </a:t>
            </a:r>
            <a:r>
              <a:rPr lang="en-GB" altLang="zh-CN" sz="1800" dirty="0"/>
              <a:t>HF </a:t>
            </a:r>
            <a:r>
              <a:rPr lang="zh-CN" altLang="en-US" sz="1800" dirty="0"/>
              <a:t>信息，最后输出两个提示向量 。</a:t>
            </a:r>
            <a:endParaRPr lang="zh-CN" altLang="en-US" sz="1800"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这是一个 </a:t>
            </a:r>
            <a:r>
              <a:rPr lang="en-GB" altLang="zh-CN" sz="1800" dirty="0"/>
              <a:t>U </a:t>
            </a:r>
            <a:r>
              <a:rPr lang="zh-CN" altLang="en-US" sz="1800" dirty="0"/>
              <a:t>型的 </a:t>
            </a:r>
            <a:r>
              <a:rPr lang="en-GB" altLang="zh-CN" sz="1800" dirty="0"/>
              <a:t>Transformer </a:t>
            </a:r>
            <a:r>
              <a:rPr lang="zh-CN" altLang="en-US" sz="1800" dirty="0"/>
              <a:t>网络，专门用来做恢复 。它有三个部分：</a:t>
            </a:r>
            <a:r>
              <a:rPr lang="zh-CN" altLang="en-US" sz="1800" b="1" dirty="0"/>
              <a:t>特征提取器</a:t>
            </a:r>
            <a:r>
              <a:rPr lang="zh-CN" altLang="en-US" sz="1800" dirty="0"/>
              <a:t>、</a:t>
            </a:r>
            <a:r>
              <a:rPr lang="zh-CN" altLang="en-US" sz="1800" b="1" dirty="0"/>
              <a:t>反射去除模块</a:t>
            </a:r>
            <a:r>
              <a:rPr lang="zh-CN" altLang="en-US" sz="1800" dirty="0"/>
              <a:t> 和 </a:t>
            </a:r>
            <a:r>
              <a:rPr lang="zh-CN" altLang="en-US" sz="1800" b="1" dirty="0"/>
              <a:t>图像重建模块</a:t>
            </a:r>
            <a:r>
              <a:rPr lang="zh-CN" altLang="en-US" sz="1800" dirty="0"/>
              <a:t> 。</a:t>
            </a:r>
            <a:endParaRPr lang="zh-CN" altLang="en-US" sz="1800"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dirty="0"/>
              <a:t>频率提示编码器 </a:t>
            </a:r>
            <a:r>
              <a:rPr lang="en-US" altLang="zh-CN" sz="1800" b="1" dirty="0"/>
              <a:t>(</a:t>
            </a:r>
            <a:r>
              <a:rPr lang="en-GB" altLang="zh-CN" sz="1800" b="1" dirty="0"/>
              <a:t>FPE)</a:t>
            </a:r>
            <a:r>
              <a:rPr lang="zh-CN" altLang="en-GB" sz="1800" dirty="0"/>
              <a:t>： </a:t>
            </a:r>
            <a:r>
              <a:rPr lang="zh-CN" altLang="en-US" sz="1800" dirty="0"/>
              <a:t>结构如图 </a:t>
            </a:r>
            <a:r>
              <a:rPr lang="en-US" altLang="zh-CN" sz="1800" dirty="0"/>
              <a:t>3 (</a:t>
            </a:r>
            <a:r>
              <a:rPr lang="zh-CN" altLang="en-US" sz="1800" dirty="0"/>
              <a:t>左</a:t>
            </a:r>
            <a:r>
              <a:rPr lang="en-US" altLang="zh-CN" sz="1800" dirty="0"/>
              <a:t>) </a:t>
            </a:r>
            <a:r>
              <a:rPr lang="zh-CN" altLang="en-US" sz="1800" dirty="0"/>
              <a:t>所示，主要包含一个</a:t>
            </a:r>
            <a:r>
              <a:rPr lang="zh-CN" altLang="en-US" sz="1800" b="1" dirty="0"/>
              <a:t>小波变换 </a:t>
            </a:r>
            <a:r>
              <a:rPr lang="en-US" altLang="zh-CN" sz="1800" b="1" dirty="0"/>
              <a:t>(</a:t>
            </a:r>
            <a:r>
              <a:rPr lang="en-GB" altLang="zh-CN" sz="1800" b="1" dirty="0"/>
              <a:t>Wavelet Transform, WT)</a:t>
            </a:r>
            <a:r>
              <a:rPr lang="en-GB" altLang="zh-CN" sz="1800" dirty="0"/>
              <a:t> </a:t>
            </a:r>
            <a:r>
              <a:rPr lang="zh-CN" altLang="en-US" sz="1800" dirty="0"/>
              <a:t>模块和一个</a:t>
            </a:r>
            <a:r>
              <a:rPr lang="zh-CN" altLang="en-US" sz="1800" b="1" dirty="0"/>
              <a:t>双分支编码器</a:t>
            </a:r>
            <a:r>
              <a:rPr lang="zh-CN" altLang="en-US" sz="1800" dirty="0"/>
              <a:t> 。</a:t>
            </a:r>
            <a:endParaRPr lang="zh-CN" altLang="en-US" sz="1800" dirty="0"/>
          </a:p>
          <a:p>
            <a:r>
              <a:rPr lang="zh-CN" altLang="en-US" sz="1800" dirty="0"/>
              <a:t>每个分支由残差块和线性层组成 。</a:t>
            </a:r>
            <a:endParaRPr lang="zh-CN" altLang="en-US" sz="1800" dirty="0"/>
          </a:p>
          <a:p>
            <a:r>
              <a:rPr lang="zh-CN" altLang="en-US" sz="1800" dirty="0"/>
              <a:t>工作流程：输入图像经过 </a:t>
            </a:r>
            <a:r>
              <a:rPr lang="en-GB" altLang="zh-CN" sz="1800" dirty="0"/>
              <a:t>WT </a:t>
            </a:r>
            <a:r>
              <a:rPr lang="zh-CN" altLang="en-US" sz="1800" dirty="0"/>
              <a:t>分解成 </a:t>
            </a:r>
            <a:r>
              <a:rPr lang="en-GB" altLang="zh-CN" sz="1800" dirty="0"/>
              <a:t>LF </a:t>
            </a:r>
            <a:r>
              <a:rPr lang="zh-CN" altLang="en-US" sz="1800" dirty="0"/>
              <a:t>和 </a:t>
            </a:r>
            <a:r>
              <a:rPr lang="en-GB" altLang="zh-CN" sz="1800" dirty="0"/>
              <a:t>HF </a:t>
            </a:r>
            <a:r>
              <a:rPr lang="zh-CN" altLang="en-US" sz="1800" dirty="0"/>
              <a:t>图像 。然后分别送入 </a:t>
            </a:r>
            <a:r>
              <a:rPr lang="en-GB" altLang="zh-CN" sz="1800" dirty="0"/>
              <a:t>LF </a:t>
            </a:r>
            <a:r>
              <a:rPr lang="zh-CN" altLang="en-US" sz="1800" dirty="0"/>
              <a:t>分支（绿色）和 </a:t>
            </a:r>
            <a:r>
              <a:rPr lang="en-GB" altLang="zh-CN" sz="1800" dirty="0"/>
              <a:t>HF </a:t>
            </a:r>
            <a:r>
              <a:rPr lang="zh-CN" altLang="en-US" sz="1800" dirty="0"/>
              <a:t>分支（橙色），生成 </a:t>
            </a:r>
            <a:r>
              <a:rPr lang="en-GB" altLang="zh-CN" sz="1800" dirty="0"/>
              <a:t>LF </a:t>
            </a:r>
            <a:r>
              <a:rPr lang="zh-CN" altLang="en-US" sz="1800" dirty="0"/>
              <a:t>和 </a:t>
            </a:r>
            <a:r>
              <a:rPr lang="en-GB" altLang="zh-CN" sz="1800" dirty="0"/>
              <a:t>HF </a:t>
            </a:r>
            <a:r>
              <a:rPr lang="zh-CN" altLang="en-US" sz="1800" dirty="0"/>
              <a:t>提示 。</a:t>
            </a:r>
            <a:endParaRPr lang="zh-CN" altLang="en-US" sz="1800"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这是网络的中间部分，它会同时利用 </a:t>
            </a:r>
            <a:r>
              <a:rPr lang="en-GB" altLang="zh-CN" sz="1800" b="1" dirty="0"/>
              <a:t>LF </a:t>
            </a:r>
            <a:r>
              <a:rPr lang="zh-CN" altLang="en-US" sz="1800" b="1" dirty="0"/>
              <a:t>和 </a:t>
            </a:r>
            <a:r>
              <a:rPr lang="en-GB" altLang="zh-CN" sz="1800" b="1" dirty="0"/>
              <a:t>HF </a:t>
            </a:r>
            <a:r>
              <a:rPr lang="zh-CN" altLang="en-US" sz="1800" b="1" dirty="0"/>
              <a:t>提示</a:t>
            </a:r>
            <a:r>
              <a:rPr lang="zh-CN" altLang="en-US" sz="1800" dirty="0"/>
              <a:t> 来进行处理 。</a:t>
            </a:r>
            <a:endParaRPr lang="zh-CN" altLang="en-US" sz="1800" dirty="0"/>
          </a:p>
        </p:txBody>
      </p:sp>
      <p:sp>
        <p:nvSpPr>
          <p:cNvPr id="4" name="灯片编号占位符 3"/>
          <p:cNvSpPr>
            <a:spLocks noGrp="1"/>
          </p:cNvSpPr>
          <p:nvPr>
            <p:ph type="sldNum" sz="quarter" idx="5"/>
          </p:nvPr>
        </p:nvSpPr>
        <p:spPr/>
        <p:txBody>
          <a:bodyPr/>
          <a:lstStyle/>
          <a:p>
            <a:fld id="{59E3CF89-91F4-45FB-A589-58532703FC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itchFamily="34" charset="-122"/>
              </a:defRPr>
            </a:lvl1pPr>
          </a:lstStyle>
          <a:p>
            <a:r>
              <a:rPr lang="zh-CN" altLang="en-US" dirty="0"/>
              <a:t>单击编辑标题</a:t>
            </a:r>
            <a:endParaRPr lang="zh-CN" altLang="en-US" dirty="0"/>
          </a:p>
        </p:txBody>
      </p:sp>
      <p:sp>
        <p:nvSpPr>
          <p:cNvPr id="9" name="Freeform 5"/>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800">
              <a:solidFill>
                <a:schemeClr val="bg1"/>
              </a:solidFill>
            </a:endParaRPr>
          </a:p>
        </p:txBody>
      </p:sp>
      <p:sp>
        <p:nvSpPr>
          <p:cNvPr id="6" name="PA_文本框 1"/>
          <p:cNvSpPr txBox="1"/>
          <p:nvPr userDrawn="1">
            <p:custDataLst>
              <p:tags r:id="rId3"/>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endParaRPr lang="en-US" altLang="zh-CN" sz="1400" dirty="0">
              <a:solidFill>
                <a:srgbClr val="313D51"/>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8.png"/><Relationship Id="rId2" Type="http://schemas.openxmlformats.org/officeDocument/2006/relationships/image" Target="../media/image11.png"/><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036" y="61114"/>
            <a:ext cx="12192000" cy="6852181"/>
          </a:xfrm>
          <a:prstGeom prst="rect">
            <a:avLst/>
          </a:prstGeom>
        </p:spPr>
      </p:pic>
      <p:sp>
        <p:nvSpPr>
          <p:cNvPr id="3" name="矩形 2"/>
          <p:cNvSpPr/>
          <p:nvPr/>
        </p:nvSpPr>
        <p:spPr>
          <a:xfrm>
            <a:off x="556938" y="805199"/>
            <a:ext cx="11078123" cy="5351441"/>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925425" y="1050700"/>
            <a:ext cx="10321079" cy="4683201"/>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1143499" y="2007608"/>
            <a:ext cx="10103005" cy="2862322"/>
          </a:xfrm>
          <a:prstGeom prst="rect">
            <a:avLst/>
          </a:prstGeom>
          <a:noFill/>
        </p:spPr>
        <p:txBody>
          <a:bodyPr wrap="square" rtlCol="0">
            <a:spAutoFit/>
            <a:scene3d>
              <a:camera prst="orthographicFront"/>
              <a:lightRig rig="threePt" dir="t"/>
            </a:scene3d>
            <a:sp3d contourW="12700"/>
          </a:bodyPr>
          <a:lstStyle/>
          <a:p>
            <a:pPr algn="ctr">
              <a:defRPr/>
            </a:pPr>
            <a:r>
              <a:rPr lang="en-US" altLang="zh-CN" sz="3600" b="1" dirty="0">
                <a:solidFill>
                  <a:schemeClr val="bg1"/>
                </a:solidFill>
                <a:latin typeface="Adelle Sans Devanagari" panose="02000503000000020004" pitchFamily="2" charset="-78"/>
                <a:ea typeface="华文新魏" panose="02010800040101010101" pitchFamily="2" charset="-122"/>
                <a:cs typeface="Adelle Sans Devanagari" panose="02000503000000020004" pitchFamily="2" charset="-78"/>
              </a:rPr>
              <a:t>PromptRR: Diffusion Models as Prompt Generators for</a:t>
            </a:r>
            <a:r>
              <a:rPr lang="zh-CN" altLang="en-US" sz="3600" b="1" dirty="0">
                <a:solidFill>
                  <a:schemeClr val="bg1"/>
                </a:solidFill>
                <a:latin typeface="Adelle Sans Devanagari" panose="02000503000000020004" pitchFamily="2" charset="-78"/>
                <a:ea typeface="华文新魏" panose="02010800040101010101" pitchFamily="2" charset="-122"/>
                <a:cs typeface="Adelle Sans Devanagari" panose="02000503000000020004" pitchFamily="2" charset="-78"/>
              </a:rPr>
              <a:t> </a:t>
            </a:r>
            <a:r>
              <a:rPr lang="en-US" altLang="zh-CN" sz="3600" b="1" dirty="0">
                <a:solidFill>
                  <a:schemeClr val="bg1"/>
                </a:solidFill>
                <a:latin typeface="Adelle Sans Devanagari" panose="02000503000000020004" pitchFamily="2" charset="-78"/>
                <a:ea typeface="华文新魏" panose="02010800040101010101" pitchFamily="2" charset="-122"/>
                <a:cs typeface="Adelle Sans Devanagari" panose="02000503000000020004" pitchFamily="2" charset="-78"/>
              </a:rPr>
              <a:t>Single Image Reflection Removal</a:t>
            </a:r>
            <a:endParaRPr lang="en-US" altLang="zh-CN" sz="3600" b="1" dirty="0">
              <a:solidFill>
                <a:schemeClr val="bg1"/>
              </a:solidFill>
              <a:latin typeface="Adelle Sans Devanagari" panose="02000503000000020004" pitchFamily="2" charset="-78"/>
              <a:ea typeface="华文新魏" panose="02010800040101010101" pitchFamily="2" charset="-122"/>
              <a:cs typeface="Adelle Sans Devanagari" panose="02000503000000020004" pitchFamily="2" charset="-78"/>
            </a:endParaRPr>
          </a:p>
          <a:p>
            <a:pPr algn="ctr">
              <a:defRPr/>
            </a:pPr>
            <a:r>
              <a:rPr lang="en-US" altLang="zh-CN" sz="3600" b="1" dirty="0" err="1">
                <a:solidFill>
                  <a:schemeClr val="bg1"/>
                </a:solidFill>
                <a:latin typeface="Adelle Sans Devanagari" panose="02000503000000020004" pitchFamily="2" charset="-78"/>
                <a:ea typeface="华文新魏" panose="02010800040101010101" pitchFamily="2" charset="-122"/>
                <a:cs typeface="Adelle Sans Devanagari" panose="02000503000000020004" pitchFamily="2" charset="-78"/>
              </a:rPr>
              <a:t>PromptRR</a:t>
            </a:r>
            <a:r>
              <a:rPr lang="zh-CN" altLang="en-US" sz="3600" b="1" dirty="0">
                <a:solidFill>
                  <a:schemeClr val="bg1"/>
                </a:solidFill>
                <a:latin typeface="Adelle Sans Devanagari" panose="02000503000000020004" pitchFamily="2" charset="-78"/>
                <a:ea typeface="华文新魏" panose="02010800040101010101" pitchFamily="2" charset="-122"/>
                <a:cs typeface="Adelle Sans Devanagari" panose="02000503000000020004" pitchFamily="2" charset="-78"/>
              </a:rPr>
              <a:t>：将扩散模型用作提示生成器以实现单图像反射去除</a:t>
            </a:r>
            <a:endParaRPr lang="en-US" altLang="zh-CN" sz="3600" b="1" dirty="0">
              <a:solidFill>
                <a:schemeClr val="bg1"/>
              </a:solidFill>
              <a:latin typeface="Adelle Sans Devanagari" panose="02000503000000020004" pitchFamily="2" charset="-78"/>
              <a:ea typeface="华文新魏" panose="02010800040101010101" pitchFamily="2" charset="-122"/>
              <a:cs typeface="Adelle Sans Devanagari" panose="02000503000000020004" pitchFamily="2" charset="-78"/>
            </a:endParaRPr>
          </a:p>
        </p:txBody>
      </p:sp>
      <p:grpSp>
        <p:nvGrpSpPr>
          <p:cNvPr id="21" name="组合 20"/>
          <p:cNvGrpSpPr/>
          <p:nvPr/>
        </p:nvGrpSpPr>
        <p:grpSpPr>
          <a:xfrm>
            <a:off x="5049793" y="48544"/>
            <a:ext cx="2072342" cy="1891740"/>
            <a:chOff x="5869" y="2677"/>
            <a:chExt cx="3906" cy="3499"/>
          </a:xfrm>
          <a:effectLst>
            <a:outerShdw blurRad="50800" dist="38100" dir="5400000" algn="t" rotWithShape="0">
              <a:prstClr val="black">
                <a:alpha val="40000"/>
              </a:prstClr>
            </a:outerShdw>
          </a:effectLst>
        </p:grpSpPr>
        <p:sp>
          <p:nvSpPr>
            <p:cNvPr id="22" name="同心圆 21"/>
            <p:cNvSpPr/>
            <p:nvPr/>
          </p:nvSpPr>
          <p:spPr>
            <a:xfrm>
              <a:off x="5963" y="2735"/>
              <a:ext cx="3465" cy="3385"/>
            </a:xfrm>
            <a:prstGeom prst="donut">
              <a:avLst>
                <a:gd name="adj" fmla="val 15220"/>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6531" y="3315"/>
              <a:ext cx="2328" cy="2224"/>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custDataLst>
                <p:tags r:id="rId2"/>
              </p:custDataLst>
            </p:nvPr>
          </p:nvPicPr>
          <p:blipFill rotWithShape="1">
            <a:blip r:embed="rId3" cstate="screen">
              <a:biLevel thresh="50000"/>
              <a:lum bright="100000" contrast="-100000"/>
            </a:blip>
            <a:srcRect/>
            <a:stretch>
              <a:fillRect/>
            </a:stretch>
          </p:blipFill>
          <p:spPr>
            <a:xfrm>
              <a:off x="5869" y="2677"/>
              <a:ext cx="3906" cy="349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8)">
                                      <p:cBhvr>
                                        <p:cTn id="12" dur="750"/>
                                        <p:tgtEl>
                                          <p:spTgt spid="4"/>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pic>
        <p:nvPicPr>
          <p:cNvPr id="5" name="图片 4"/>
          <p:cNvPicPr>
            <a:picLocks noChangeAspect="1"/>
          </p:cNvPicPr>
          <p:nvPr/>
        </p:nvPicPr>
        <p:blipFill>
          <a:blip r:embed="rId2"/>
          <a:srcRect l="1515" r="3933"/>
          <a:stretch>
            <a:fillRect/>
          </a:stretch>
        </p:blipFill>
        <p:spPr>
          <a:xfrm>
            <a:off x="3387657" y="1881178"/>
            <a:ext cx="8391832" cy="4271939"/>
          </a:xfrm>
          <a:prstGeom prst="rect">
            <a:avLst/>
          </a:prstGeom>
          <a:ln>
            <a:noFill/>
          </a:ln>
          <a:effectLst>
            <a:outerShdw blurRad="292100" dist="139700" dir="2700000" algn="tl" rotWithShape="0">
              <a:srgbClr val="333333">
                <a:alpha val="65000"/>
              </a:srgbClr>
            </a:outerShdw>
          </a:effectLst>
        </p:spPr>
      </p:pic>
      <p:sp>
        <p:nvSpPr>
          <p:cNvPr id="2" name="矩形 1"/>
          <p:cNvSpPr/>
          <p:nvPr/>
        </p:nvSpPr>
        <p:spPr>
          <a:xfrm>
            <a:off x="8871648" y="1881178"/>
            <a:ext cx="2700421" cy="1241163"/>
          </a:xfrm>
          <a:prstGeom prst="rect">
            <a:avLst/>
          </a:prstGeom>
          <a:solidFill>
            <a:schemeClr val="accent3">
              <a:alpha val="10000"/>
            </a:schemeClr>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16"/>
          <p:cNvSpPr/>
          <p:nvPr/>
        </p:nvSpPr>
        <p:spPr>
          <a:xfrm rot="10800000">
            <a:off x="3387654" y="2060215"/>
            <a:ext cx="5416692" cy="174984"/>
          </a:xfrm>
          <a:prstGeom prst="rightArrow">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18"/>
          <p:cNvSpPr/>
          <p:nvPr/>
        </p:nvSpPr>
        <p:spPr>
          <a:xfrm>
            <a:off x="619931" y="1551768"/>
            <a:ext cx="2767724" cy="1206254"/>
          </a:xfrm>
          <a:prstGeom prst="round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92D050"/>
                </a:solidFill>
                <a:latin typeface="华文中宋" panose="02010600040101010101" pitchFamily="2" charset="-122"/>
                <a:ea typeface="华文中宋" panose="02010600040101010101" pitchFamily="2" charset="-122"/>
              </a:rPr>
              <a:t>提示引导的图像重建</a:t>
            </a:r>
            <a:endParaRPr lang="en-US" altLang="zh-CN" sz="2000" b="1" dirty="0">
              <a:solidFill>
                <a:srgbClr val="92D050"/>
              </a:solidFill>
              <a:latin typeface="华文中宋" panose="02010600040101010101" pitchFamily="2" charset="-122"/>
              <a:ea typeface="华文中宋" panose="02010600040101010101" pitchFamily="2" charset="-122"/>
            </a:endParaRPr>
          </a:p>
        </p:txBody>
      </p:sp>
      <p:sp>
        <p:nvSpPr>
          <p:cNvPr id="14" name="标题 1"/>
          <p:cNvSpPr txBox="1"/>
          <p:nvPr/>
        </p:nvSpPr>
        <p:spPr>
          <a:xfrm>
            <a:off x="1491118" y="859756"/>
            <a:ext cx="9963529" cy="615045"/>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itchFamily="34" charset="-122"/>
                <a:cs typeface="+mj-cs"/>
              </a:defRPr>
            </a:lvl1pPr>
          </a:lstStyle>
          <a:p>
            <a:r>
              <a:rPr lang="zh-CN" altLang="en-US" sz="3200"/>
              <a:t>提示预训练 </a:t>
            </a:r>
            <a:r>
              <a:rPr lang="en-US" altLang="zh-CN" sz="3200"/>
              <a:t>(</a:t>
            </a:r>
            <a:r>
              <a:rPr lang="en-GB" altLang="zh-CN" sz="3200"/>
              <a:t>Prompt Pre-training)</a:t>
            </a:r>
            <a:r>
              <a:rPr lang="en-US" altLang="zh-CN" sz="3200"/>
              <a:t>--</a:t>
            </a:r>
            <a:r>
              <a:rPr lang="en-GB" altLang="zh-CN" sz="3200"/>
              <a:t>PromptFormer</a:t>
            </a:r>
            <a:endParaRPr lang="zh-CN" altLang="en-US" sz="3200" dirty="0">
              <a:solidFill>
                <a:schemeClr val="accent4">
                  <a:lumMod val="50000"/>
                </a:schemeClr>
              </a:solidFill>
            </a:endParaRPr>
          </a:p>
        </p:txBody>
      </p:sp>
      <p:sp>
        <p:nvSpPr>
          <p:cNvPr id="3" name="文本框 2"/>
          <p:cNvSpPr txBox="1"/>
          <p:nvPr/>
        </p:nvSpPr>
        <p:spPr>
          <a:xfrm>
            <a:off x="511668" y="2887391"/>
            <a:ext cx="2984251" cy="300338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网络的</a:t>
            </a:r>
            <a:r>
              <a:rPr lang="zh-CN" altLang="en-US" sz="1600" b="1" dirty="0">
                <a:solidFill>
                  <a:schemeClr val="accent1"/>
                </a:solidFill>
                <a:latin typeface="华文中宋" panose="02010600040101010101" pitchFamily="2" charset="-122"/>
                <a:ea typeface="华文中宋" panose="02010600040101010101" pitchFamily="2" charset="-122"/>
              </a:rPr>
              <a:t>解码器</a:t>
            </a:r>
            <a:r>
              <a:rPr lang="zh-CN" altLang="en-US" sz="1600" b="1" dirty="0">
                <a:latin typeface="华文中宋" panose="02010600040101010101" pitchFamily="2" charset="-122"/>
                <a:ea typeface="华文中宋" panose="02010600040101010101" pitchFamily="2" charset="-122"/>
              </a:rPr>
              <a:t>部分。</a:t>
            </a:r>
            <a:endParaRPr lang="en-US" altLang="zh-CN" sz="16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使用</a:t>
            </a:r>
            <a:r>
              <a:rPr lang="zh-CN" altLang="en-US" sz="1600" b="1" u="sng" dirty="0">
                <a:solidFill>
                  <a:schemeClr val="accent1"/>
                </a:solidFill>
                <a:latin typeface="华文中宋" panose="02010600040101010101" pitchFamily="2" charset="-122"/>
                <a:ea typeface="华文中宋" panose="02010600040101010101" pitchFamily="2" charset="-122"/>
              </a:rPr>
              <a:t>逆小波变换 </a:t>
            </a:r>
            <a:r>
              <a:rPr lang="en-US" altLang="zh-CN" sz="1600" b="1" u="sng" dirty="0">
                <a:solidFill>
                  <a:schemeClr val="accent1"/>
                </a:solidFill>
                <a:latin typeface="华文中宋" panose="02010600040101010101" pitchFamily="2" charset="-122"/>
                <a:ea typeface="华文中宋" panose="02010600040101010101" pitchFamily="2" charset="-122"/>
              </a:rPr>
              <a:t>(</a:t>
            </a:r>
            <a:r>
              <a:rPr lang="en-GB" altLang="zh-CN" sz="1600" b="1" u="sng" dirty="0">
                <a:solidFill>
                  <a:schemeClr val="accent1"/>
                </a:solidFill>
                <a:latin typeface="华文中宋" panose="02010600040101010101" pitchFamily="2" charset="-122"/>
                <a:ea typeface="华文中宋" panose="02010600040101010101" pitchFamily="2" charset="-122"/>
              </a:rPr>
              <a:t>IWT) </a:t>
            </a:r>
            <a:r>
              <a:rPr lang="zh-CN" altLang="en-US" sz="1600" b="1" u="sng" dirty="0">
                <a:solidFill>
                  <a:schemeClr val="accent1"/>
                </a:solidFill>
                <a:latin typeface="华文中宋" panose="02010600040101010101" pitchFamily="2" charset="-122"/>
                <a:ea typeface="华文中宋" panose="02010600040101010101" pitchFamily="2" charset="-122"/>
              </a:rPr>
              <a:t>进行上采样</a:t>
            </a:r>
            <a:r>
              <a:rPr lang="zh-CN" altLang="en-US" sz="1600" b="1" dirty="0">
                <a:latin typeface="华文中宋" panose="02010600040101010101" pitchFamily="2" charset="-122"/>
                <a:ea typeface="华文中宋" panose="02010600040101010101" pitchFamily="2" charset="-122"/>
              </a:rPr>
              <a:t>，并继续使用提示块处理特征。</a:t>
            </a:r>
            <a:endParaRPr lang="en-US" altLang="zh-CN" sz="16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在这个阶段，网络主要由</a:t>
            </a:r>
            <a:r>
              <a:rPr lang="zh-CN" altLang="en-US" sz="1600" u="sng" dirty="0">
                <a:solidFill>
                  <a:schemeClr val="accent1"/>
                </a:solidFill>
                <a:latin typeface="华文中宋" panose="02010600040101010101" pitchFamily="2" charset="-122"/>
                <a:ea typeface="华文中宋" panose="02010600040101010101" pitchFamily="2" charset="-122"/>
              </a:rPr>
              <a:t>高频提示</a:t>
            </a:r>
            <a:r>
              <a:rPr lang="zh-CN" altLang="en-US" sz="1600" b="1" dirty="0">
                <a:latin typeface="华文中宋" panose="02010600040101010101" pitchFamily="2" charset="-122"/>
                <a:ea typeface="华文中宋" panose="02010600040101010101" pitchFamily="2" charset="-122"/>
              </a:rPr>
              <a:t>进行引导。 </a:t>
            </a:r>
            <a:endParaRPr lang="en-US" altLang="zh-CN" sz="16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最后通过一个 </a:t>
            </a:r>
            <a:r>
              <a:rPr lang="en-US" altLang="zh-CN" sz="1600" b="1" dirty="0">
                <a:latin typeface="华文中宋" panose="02010600040101010101" pitchFamily="2" charset="-122"/>
                <a:ea typeface="华文中宋" panose="02010600040101010101" pitchFamily="2" charset="-122"/>
              </a:rPr>
              <a:t>3</a:t>
            </a:r>
            <a:r>
              <a:rPr lang="en-GB" altLang="zh-CN" sz="1600" b="1" dirty="0">
                <a:latin typeface="华文中宋" panose="02010600040101010101" pitchFamily="2" charset="-122"/>
                <a:ea typeface="华文中宋" panose="02010600040101010101" pitchFamily="2" charset="-122"/>
              </a:rPr>
              <a:t>x3 Conv </a:t>
            </a:r>
            <a:r>
              <a:rPr lang="zh-CN" altLang="en-US" sz="1600" b="1" dirty="0">
                <a:latin typeface="华文中宋" panose="02010600040101010101" pitchFamily="2" charset="-122"/>
                <a:ea typeface="华文中宋" panose="02010600040101010101" pitchFamily="2" charset="-122"/>
              </a:rPr>
              <a:t>输出最终的去反射图像。</a:t>
            </a:r>
            <a:endParaRPr lang="zh-CN" altLang="en-US" sz="1600" b="1" dirty="0">
              <a:latin typeface="华文中宋" panose="02010600040101010101" pitchFamily="2" charset="-122"/>
              <a:ea typeface="华文中宋" panose="0201060004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pic>
        <p:nvPicPr>
          <p:cNvPr id="5" name="图片 4"/>
          <p:cNvPicPr>
            <a:picLocks noChangeAspect="1"/>
          </p:cNvPicPr>
          <p:nvPr/>
        </p:nvPicPr>
        <p:blipFill>
          <a:blip r:embed="rId2"/>
          <a:srcRect l="1515" r="3933"/>
          <a:stretch>
            <a:fillRect/>
          </a:stretch>
        </p:blipFill>
        <p:spPr>
          <a:xfrm>
            <a:off x="3387657" y="1881178"/>
            <a:ext cx="8391832" cy="4271939"/>
          </a:xfrm>
          <a:prstGeom prst="rect">
            <a:avLst/>
          </a:prstGeom>
          <a:ln>
            <a:noFill/>
          </a:ln>
          <a:effectLst>
            <a:outerShdw blurRad="292100" dist="139700" dir="2700000" algn="tl" rotWithShape="0">
              <a:srgbClr val="333333">
                <a:alpha val="65000"/>
              </a:srgbClr>
            </a:outerShdw>
          </a:effectLst>
        </p:spPr>
      </p:pic>
      <p:sp>
        <p:nvSpPr>
          <p:cNvPr id="2" name="矩形 1"/>
          <p:cNvSpPr/>
          <p:nvPr/>
        </p:nvSpPr>
        <p:spPr>
          <a:xfrm>
            <a:off x="7895770" y="4630056"/>
            <a:ext cx="800313" cy="508001"/>
          </a:xfrm>
          <a:prstGeom prst="rect">
            <a:avLst/>
          </a:prstGeom>
          <a:solidFill>
            <a:schemeClr val="accent3">
              <a:alpha val="10000"/>
            </a:schemeClr>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txBox="1"/>
          <p:nvPr/>
        </p:nvSpPr>
        <p:spPr>
          <a:xfrm>
            <a:off x="1491118" y="859756"/>
            <a:ext cx="9963529" cy="615045"/>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itchFamily="34" charset="-122"/>
                <a:cs typeface="+mj-cs"/>
              </a:defRPr>
            </a:lvl1pPr>
          </a:lstStyle>
          <a:p>
            <a:r>
              <a:rPr lang="zh-CN" altLang="en-US" sz="3200"/>
              <a:t>提示预训练 </a:t>
            </a:r>
            <a:r>
              <a:rPr lang="en-US" altLang="zh-CN" sz="3200"/>
              <a:t>(</a:t>
            </a:r>
            <a:r>
              <a:rPr lang="en-GB" altLang="zh-CN" sz="3200"/>
              <a:t>Prompt Pre-training)</a:t>
            </a:r>
            <a:r>
              <a:rPr lang="en-US" altLang="zh-CN" sz="3200"/>
              <a:t>--</a:t>
            </a:r>
            <a:r>
              <a:rPr lang="en-GB" altLang="zh-CN" sz="3200"/>
              <a:t>PromptFormer</a:t>
            </a:r>
            <a:endParaRPr lang="zh-CN" altLang="en-US" sz="3200" dirty="0">
              <a:solidFill>
                <a:schemeClr val="accent4">
                  <a:lumMod val="50000"/>
                </a:schemeClr>
              </a:solidFill>
            </a:endParaRPr>
          </a:p>
        </p:txBody>
      </p:sp>
      <p:sp>
        <p:nvSpPr>
          <p:cNvPr id="3" name="文本框 2"/>
          <p:cNvSpPr txBox="1"/>
          <p:nvPr/>
        </p:nvSpPr>
        <p:spPr>
          <a:xfrm>
            <a:off x="717058" y="1347769"/>
            <a:ext cx="8255492" cy="4222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b="1" dirty="0">
                <a:latin typeface="华文中宋" panose="02010600040101010101" pitchFamily="2" charset="-122"/>
                <a:ea typeface="华文中宋" panose="02010600040101010101" pitchFamily="2" charset="-122"/>
              </a:rPr>
              <a:t>Prompt</a:t>
            </a:r>
            <a:r>
              <a:rPr lang="zh-CN" altLang="en-US" sz="1600" b="1" dirty="0">
                <a:latin typeface="华文中宋" panose="02010600040101010101" pitchFamily="2" charset="-122"/>
                <a:ea typeface="华文中宋" panose="02010600040101010101" pitchFamily="2" charset="-122"/>
              </a:rPr>
              <a:t> </a:t>
            </a:r>
            <a:r>
              <a:rPr lang="en-US" altLang="zh-CN" sz="1600" b="1" dirty="0">
                <a:latin typeface="华文中宋" panose="02010600040101010101" pitchFamily="2" charset="-122"/>
                <a:ea typeface="华文中宋" panose="02010600040101010101" pitchFamily="2" charset="-122"/>
              </a:rPr>
              <a:t>block</a:t>
            </a:r>
            <a:r>
              <a:rPr lang="zh-CN" altLang="en-US" sz="1600" b="1" dirty="0">
                <a:latin typeface="华文中宋" panose="02010600040101010101" pitchFamily="2" charset="-122"/>
                <a:ea typeface="华文中宋" panose="02010600040101010101" pitchFamily="2" charset="-122"/>
              </a:rPr>
              <a:t>：包含</a:t>
            </a:r>
            <a:r>
              <a:rPr lang="zh-CN" altLang="en-US" sz="1600" b="1" dirty="0">
                <a:solidFill>
                  <a:schemeClr val="accent1"/>
                </a:solidFill>
                <a:latin typeface="华文中宋" panose="02010600040101010101" pitchFamily="2" charset="-122"/>
                <a:ea typeface="华文中宋" panose="02010600040101010101" pitchFamily="2" charset="-122"/>
              </a:rPr>
              <a:t>两个</a:t>
            </a:r>
            <a:r>
              <a:rPr lang="zh-CN" altLang="en-US" sz="1600" b="1" dirty="0">
                <a:latin typeface="华文中宋" panose="02010600040101010101" pitchFamily="2" charset="-122"/>
                <a:ea typeface="华文中宋" panose="02010600040101010101" pitchFamily="2" charset="-122"/>
              </a:rPr>
              <a:t>子模块</a:t>
            </a:r>
            <a:r>
              <a:rPr lang="zh-CN" altLang="en-US" sz="1600" b="1" dirty="0">
                <a:solidFill>
                  <a:schemeClr val="accent1"/>
                </a:solidFill>
                <a:latin typeface="华文中宋" panose="02010600040101010101" pitchFamily="2" charset="-122"/>
                <a:ea typeface="华文中宋" panose="02010600040101010101" pitchFamily="2" charset="-122"/>
              </a:rPr>
              <a:t>提示多头自注意力 </a:t>
            </a:r>
            <a:r>
              <a:rPr lang="en-US" altLang="zh-CN" sz="1600" b="1" dirty="0">
                <a:solidFill>
                  <a:schemeClr val="accent1"/>
                </a:solidFill>
                <a:latin typeface="华文中宋" panose="02010600040101010101" pitchFamily="2" charset="-122"/>
                <a:ea typeface="华文中宋" panose="02010600040101010101" pitchFamily="2" charset="-122"/>
              </a:rPr>
              <a:t>(</a:t>
            </a:r>
            <a:r>
              <a:rPr lang="en-GB" altLang="zh-CN" sz="1600" b="1" dirty="0">
                <a:solidFill>
                  <a:schemeClr val="accent1"/>
                </a:solidFill>
                <a:latin typeface="华文中宋" panose="02010600040101010101" pitchFamily="2" charset="-122"/>
                <a:ea typeface="华文中宋" panose="02010600040101010101" pitchFamily="2" charset="-122"/>
              </a:rPr>
              <a:t>PMSA) </a:t>
            </a:r>
            <a:r>
              <a:rPr lang="zh-CN" altLang="en-US" sz="1600" dirty="0"/>
              <a:t>和</a:t>
            </a:r>
            <a:r>
              <a:rPr lang="zh-CN" altLang="en-US" sz="1600" b="1" dirty="0">
                <a:solidFill>
                  <a:schemeClr val="accent1"/>
                </a:solidFill>
                <a:latin typeface="华文中宋" panose="02010600040101010101" pitchFamily="2" charset="-122"/>
                <a:ea typeface="华文中宋" panose="02010600040101010101" pitchFamily="2" charset="-122"/>
              </a:rPr>
              <a:t>提示前馈网络 </a:t>
            </a:r>
            <a:r>
              <a:rPr lang="en-US" altLang="zh-CN" sz="1600" b="1" dirty="0">
                <a:solidFill>
                  <a:schemeClr val="accent1"/>
                </a:solidFill>
                <a:latin typeface="华文中宋" panose="02010600040101010101" pitchFamily="2" charset="-122"/>
                <a:ea typeface="华文中宋" panose="02010600040101010101" pitchFamily="2" charset="-122"/>
              </a:rPr>
              <a:t>(</a:t>
            </a:r>
            <a:r>
              <a:rPr lang="en-GB" altLang="zh-CN" sz="1600" b="1" dirty="0">
                <a:solidFill>
                  <a:schemeClr val="accent1"/>
                </a:solidFill>
                <a:latin typeface="华文中宋" panose="02010600040101010101" pitchFamily="2" charset="-122"/>
                <a:ea typeface="华文中宋" panose="02010600040101010101" pitchFamily="2" charset="-122"/>
              </a:rPr>
              <a:t>PFFN)</a:t>
            </a:r>
            <a:endParaRPr lang="zh-CN" altLang="en-US" sz="1600" b="1" dirty="0">
              <a:solidFill>
                <a:schemeClr val="accent1"/>
              </a:solidFill>
              <a:latin typeface="华文中宋" panose="02010600040101010101" pitchFamily="2" charset="-122"/>
              <a:ea typeface="华文中宋" panose="02010600040101010101" pitchFamily="2" charset="-122"/>
            </a:endParaRPr>
          </a:p>
        </p:txBody>
      </p:sp>
      <p:sp>
        <p:nvSpPr>
          <p:cNvPr id="7" name="箭头: 右 16"/>
          <p:cNvSpPr/>
          <p:nvPr/>
        </p:nvSpPr>
        <p:spPr>
          <a:xfrm rot="17415666" flipV="1">
            <a:off x="7703942" y="3545532"/>
            <a:ext cx="2024170" cy="200643"/>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17"/>
          <p:cNvSpPr/>
          <p:nvPr/>
        </p:nvSpPr>
        <p:spPr>
          <a:xfrm>
            <a:off x="8459656" y="1812636"/>
            <a:ext cx="3640925" cy="780473"/>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华文中宋" panose="02010600040101010101" pitchFamily="2" charset="-122"/>
                <a:ea typeface="华文中宋" panose="02010600040101010101" pitchFamily="2" charset="-122"/>
              </a:rPr>
              <a:t>核心单元：提示块</a:t>
            </a:r>
            <a:r>
              <a:rPr lang="en-GB" altLang="zh-CN" sz="1600" b="1" dirty="0">
                <a:solidFill>
                  <a:schemeClr val="bg1"/>
                </a:solidFill>
                <a:latin typeface="华文中宋" panose="02010600040101010101" pitchFamily="2" charset="-122"/>
                <a:ea typeface="华文中宋" panose="02010600040101010101" pitchFamily="2" charset="-122"/>
              </a:rPr>
              <a:t>(Prompt block)</a:t>
            </a:r>
            <a:endParaRPr lang="en-US" altLang="zh-CN" sz="1600" b="1" dirty="0">
              <a:solidFill>
                <a:srgbClr val="FFFF00"/>
              </a:solidFill>
              <a:latin typeface="华文中宋" panose="02010600040101010101" pitchFamily="2" charset="-122"/>
              <a:ea typeface="华文中宋" panose="02010600040101010101" pitchFamily="2" charset="-122"/>
            </a:endParaRPr>
          </a:p>
        </p:txBody>
      </p:sp>
      <p:sp>
        <p:nvSpPr>
          <p:cNvPr id="9" name="矩形 8"/>
          <p:cNvSpPr/>
          <p:nvPr/>
        </p:nvSpPr>
        <p:spPr>
          <a:xfrm>
            <a:off x="4905079" y="2951619"/>
            <a:ext cx="1868253" cy="2726692"/>
          </a:xfrm>
          <a:prstGeom prst="rect">
            <a:avLst/>
          </a:prstGeom>
          <a:solidFill>
            <a:srgbClr val="F89FA8">
              <a:alpha val="18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箭头: 右 15"/>
          <p:cNvSpPr/>
          <p:nvPr/>
        </p:nvSpPr>
        <p:spPr>
          <a:xfrm rot="11658006">
            <a:off x="3347891" y="2238442"/>
            <a:ext cx="1779473" cy="243033"/>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7"/>
          <p:cNvSpPr/>
          <p:nvPr/>
        </p:nvSpPr>
        <p:spPr>
          <a:xfrm>
            <a:off x="783199" y="1726307"/>
            <a:ext cx="2511188" cy="724155"/>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altLang="zh-CN" sz="2000" b="1" dirty="0">
                <a:solidFill>
                  <a:srgbClr val="FFFF00"/>
                </a:solidFill>
              </a:rPr>
              <a:t>PMSA(Prompt</a:t>
            </a:r>
            <a:r>
              <a:rPr lang="zh-CN" altLang="en-US" sz="2000" b="1" dirty="0">
                <a:solidFill>
                  <a:srgbClr val="FFFF00"/>
                </a:solidFill>
              </a:rPr>
              <a:t> </a:t>
            </a:r>
            <a:r>
              <a:rPr lang="en-GB" altLang="zh-CN" sz="2000" b="1" dirty="0">
                <a:solidFill>
                  <a:srgbClr val="FFFF00"/>
                </a:solidFill>
              </a:rPr>
              <a:t>Multi-head Self-attention)</a:t>
            </a:r>
            <a:r>
              <a:rPr lang="zh-CN" altLang="en-GB" sz="2000" dirty="0">
                <a:solidFill>
                  <a:srgbClr val="FFFF00"/>
                </a:solidFill>
              </a:rPr>
              <a:t>：</a:t>
            </a:r>
            <a:endParaRPr lang="zh-CN" altLang="en-US" b="1" dirty="0">
              <a:solidFill>
                <a:srgbClr val="FFFF00"/>
              </a:solidFill>
              <a:latin typeface="华文中宋" panose="02010600040101010101" pitchFamily="2" charset="-122"/>
              <a:ea typeface="华文中宋" panose="02010600040101010101" pitchFamily="2" charset="-122"/>
            </a:endParaRPr>
          </a:p>
        </p:txBody>
      </p:sp>
      <p:sp>
        <p:nvSpPr>
          <p:cNvPr id="12" name="矩形 11"/>
          <p:cNvSpPr/>
          <p:nvPr/>
        </p:nvSpPr>
        <p:spPr>
          <a:xfrm>
            <a:off x="9818521" y="2951619"/>
            <a:ext cx="1868253" cy="2726692"/>
          </a:xfrm>
          <a:prstGeom prst="rect">
            <a:avLst/>
          </a:prstGeom>
          <a:solidFill>
            <a:srgbClr val="F89FA8">
              <a:alpha val="18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546667" y="2448174"/>
            <a:ext cx="2984251" cy="209095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200" b="1" dirty="0">
                <a:latin typeface="华文中宋" panose="02010600040101010101" pitchFamily="2" charset="-122"/>
                <a:ea typeface="华文中宋" panose="02010600040101010101" pitchFamily="2" charset="-122"/>
              </a:rPr>
              <a:t>接收</a:t>
            </a:r>
            <a:r>
              <a:rPr lang="zh-CN" altLang="en-US" sz="1200" b="1" u="sng" dirty="0">
                <a:latin typeface="华文中宋" panose="02010600040101010101" pitchFamily="2" charset="-122"/>
                <a:ea typeface="华文中宋" panose="02010600040101010101" pitchFamily="2" charset="-122"/>
              </a:rPr>
              <a:t>特征</a:t>
            </a:r>
            <a:r>
              <a:rPr lang="zh-CN" altLang="en-US" sz="1200" b="1" dirty="0">
                <a:latin typeface="华文中宋" panose="02010600040101010101" pitchFamily="2" charset="-122"/>
                <a:ea typeface="华文中宋" panose="02010600040101010101" pitchFamily="2" charset="-122"/>
              </a:rPr>
              <a:t>和</a:t>
            </a:r>
            <a:r>
              <a:rPr lang="zh-CN" altLang="en-US" sz="1200" b="1" u="sng" dirty="0">
                <a:latin typeface="华文中宋" panose="02010600040101010101" pitchFamily="2" charset="-122"/>
                <a:ea typeface="华文中宋" panose="02010600040101010101" pitchFamily="2" charset="-122"/>
              </a:rPr>
              <a:t>提示 </a:t>
            </a:r>
            <a:r>
              <a:rPr lang="en-US" altLang="zh-CN" sz="1200" b="1" u="sng" dirty="0">
                <a:latin typeface="华文中宋" panose="02010600040101010101" pitchFamily="2" charset="-122"/>
                <a:ea typeface="华文中宋" panose="02010600040101010101" pitchFamily="2" charset="-122"/>
              </a:rPr>
              <a:t>(</a:t>
            </a:r>
            <a:r>
              <a:rPr lang="en-GB" altLang="zh-CN" sz="1200" b="1" u="sng" dirty="0">
                <a:latin typeface="华文中宋" panose="02010600040101010101" pitchFamily="2" charset="-122"/>
                <a:ea typeface="华文中宋" panose="02010600040101010101" pitchFamily="2" charset="-122"/>
              </a:rPr>
              <a:t>Prompt)</a:t>
            </a:r>
            <a:r>
              <a:rPr lang="zh-CN" altLang="en-GB" sz="1200" b="1" dirty="0">
                <a:latin typeface="华文中宋" panose="02010600040101010101" pitchFamily="2" charset="-122"/>
                <a:ea typeface="华文中宋" panose="02010600040101010101" pitchFamily="2" charset="-122"/>
              </a:rPr>
              <a:t>。</a:t>
            </a:r>
            <a:endParaRPr lang="zh-CN" altLang="en-GB" sz="12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200" b="1" dirty="0">
                <a:latin typeface="华文中宋" panose="02010600040101010101" pitchFamily="2" charset="-122"/>
                <a:ea typeface="华文中宋" panose="02010600040101010101" pitchFamily="2" charset="-122"/>
              </a:rPr>
              <a:t>使用 </a:t>
            </a:r>
            <a:r>
              <a:rPr lang="en-GB" altLang="zh-CN" sz="1200" b="1" dirty="0">
                <a:solidFill>
                  <a:srgbClr val="7030A0"/>
                </a:solidFill>
                <a:latin typeface="华文中宋" panose="02010600040101010101" pitchFamily="2" charset="-122"/>
                <a:ea typeface="华文中宋" panose="02010600040101010101" pitchFamily="2" charset="-122"/>
              </a:rPr>
              <a:t>PIIM (Prompt Interaction and Injection Module) (</a:t>
            </a:r>
            <a:r>
              <a:rPr lang="zh-CN" altLang="en-US" sz="1200" b="1" dirty="0">
                <a:solidFill>
                  <a:srgbClr val="7030A0"/>
                </a:solidFill>
                <a:latin typeface="华文中宋" panose="02010600040101010101" pitchFamily="2" charset="-122"/>
                <a:ea typeface="华文中宋" panose="02010600040101010101" pitchFamily="2" charset="-122"/>
              </a:rPr>
              <a:t>紫色方块</a:t>
            </a:r>
            <a:r>
              <a:rPr lang="en-US" altLang="zh-CN" sz="1200" b="1" dirty="0">
                <a:solidFill>
                  <a:srgbClr val="7030A0"/>
                </a:solidFill>
                <a:latin typeface="华文中宋" panose="02010600040101010101" pitchFamily="2" charset="-122"/>
                <a:ea typeface="华文中宋" panose="02010600040101010101" pitchFamily="2" charset="-122"/>
              </a:rPr>
              <a:t>) </a:t>
            </a:r>
            <a:r>
              <a:rPr lang="zh-CN" altLang="en-US" sz="1200" b="1" dirty="0">
                <a:latin typeface="华文中宋" panose="02010600040101010101" pitchFamily="2" charset="-122"/>
                <a:ea typeface="华文中宋" panose="02010600040101010101" pitchFamily="2" charset="-122"/>
              </a:rPr>
              <a:t>来将提示信息融入特征中。</a:t>
            </a:r>
            <a:endParaRPr lang="en-US" altLang="zh-CN" sz="1200" b="1"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Ø"/>
            </a:pPr>
            <a:r>
              <a:rPr lang="zh-CN" altLang="en-US" sz="1200" b="1" dirty="0">
                <a:latin typeface="华文中宋" panose="02010600040101010101" pitchFamily="2" charset="-122"/>
                <a:ea typeface="华文中宋" panose="02010600040101010101" pitchFamily="2" charset="-122"/>
              </a:rPr>
              <a:t>然后生成 </a:t>
            </a:r>
            <a:r>
              <a:rPr lang="en-GB" altLang="zh-CN" sz="1200" b="1" dirty="0">
                <a:latin typeface="华文中宋" panose="02010600040101010101" pitchFamily="2" charset="-122"/>
                <a:ea typeface="华文中宋" panose="02010600040101010101" pitchFamily="2" charset="-122"/>
              </a:rPr>
              <a:t>Q , K , V </a:t>
            </a:r>
            <a:r>
              <a:rPr lang="zh-CN" altLang="en-GB" sz="1200" b="1" dirty="0">
                <a:latin typeface="华文中宋" panose="02010600040101010101" pitchFamily="2" charset="-122"/>
                <a:ea typeface="华文中宋" panose="02010600040101010101" pitchFamily="2" charset="-122"/>
              </a:rPr>
              <a:t>。</a:t>
            </a:r>
            <a:r>
              <a:rPr lang="zh-CN" altLang="en-US" sz="1200" b="1" dirty="0">
                <a:latin typeface="华文中宋" panose="02010600040101010101" pitchFamily="2" charset="-122"/>
                <a:ea typeface="华文中宋" panose="02010600040101010101" pitchFamily="2" charset="-122"/>
              </a:rPr>
              <a:t>执行多头自注意力。</a:t>
            </a:r>
            <a:endParaRPr lang="en-US" altLang="zh-CN" sz="12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200" b="1" dirty="0">
                <a:latin typeface="华文中宋" panose="02010600040101010101" pitchFamily="2" charset="-122"/>
                <a:ea typeface="华文中宋" panose="02010600040101010101" pitchFamily="2" charset="-122"/>
              </a:rPr>
              <a:t>最后通过 </a:t>
            </a:r>
            <a:r>
              <a:rPr lang="en-US" altLang="zh-CN" sz="1200" b="1" dirty="0">
                <a:latin typeface="华文中宋" panose="02010600040101010101" pitchFamily="2" charset="-122"/>
                <a:ea typeface="华文中宋" panose="02010600040101010101" pitchFamily="2" charset="-122"/>
              </a:rPr>
              <a:t>1</a:t>
            </a:r>
            <a:r>
              <a:rPr lang="en-GB" altLang="zh-CN" sz="1200" b="1" dirty="0">
                <a:latin typeface="华文中宋" panose="02010600040101010101" pitchFamily="2" charset="-122"/>
                <a:ea typeface="华文中宋" panose="02010600040101010101" pitchFamily="2" charset="-122"/>
              </a:rPr>
              <a:t>x1 conv </a:t>
            </a:r>
            <a:r>
              <a:rPr lang="zh-CN" altLang="en-US" sz="1200" b="1" dirty="0">
                <a:latin typeface="华文中宋" panose="02010600040101010101" pitchFamily="2" charset="-122"/>
                <a:ea typeface="华文中宋" panose="02010600040101010101" pitchFamily="2" charset="-122"/>
              </a:rPr>
              <a:t>输出，并与输入相加（残差连接）。</a:t>
            </a:r>
            <a:endParaRPr lang="zh-CN" altLang="en-US" sz="1200" b="1" dirty="0">
              <a:latin typeface="华文中宋" panose="02010600040101010101" pitchFamily="2" charset="-122"/>
              <a:ea typeface="华文中宋" panose="02010600040101010101" pitchFamily="2"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163099" y="4654477"/>
                <a:ext cx="3593857"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𝑋</m:t>
                          </m:r>
                          <m:r>
                            <a:rPr kumimoji="1" lang="en-US" altLang="zh-CN" sz="1600" b="0" i="1" smtClean="0">
                              <a:latin typeface="Cambria Math" panose="02040503050406030204" pitchFamily="18" charset="0"/>
                            </a:rPr>
                            <m:t>′</m:t>
                          </m:r>
                        </m:e>
                        <m:sub>
                          <m:r>
                            <a:rPr kumimoji="1" lang="en-US" altLang="zh-CN" sz="1600" b="0" i="1" smtClean="0">
                              <a:latin typeface="Cambria Math" panose="02040503050406030204" pitchFamily="18" charset="0"/>
                            </a:rPr>
                            <m:t>𝑙</m:t>
                          </m:r>
                        </m:sub>
                      </m:sSub>
                      <m:r>
                        <a:rPr kumimoji="1" lang="en-US" altLang="zh-CN" sz="1600" b="0" i="1" smtClean="0">
                          <a:latin typeface="Cambria Math" panose="02040503050406030204" pitchFamily="18" charset="0"/>
                        </a:rPr>
                        <m:t>=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𝑋</m:t>
                          </m:r>
                        </m:e>
                        <m:sub>
                          <m:r>
                            <a:rPr kumimoji="1" lang="en-US" altLang="zh-CN" sz="1600" b="0" i="1" smtClean="0">
                              <a:latin typeface="Cambria Math" panose="02040503050406030204" pitchFamily="18" charset="0"/>
                            </a:rPr>
                            <m:t>𝑙</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1</m:t>
                          </m:r>
                        </m:sub>
                      </m:sSub>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𝑃𝑀𝑆𝐴</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𝐿𝑁</m:t>
                      </m:r>
                      <m:r>
                        <a:rPr kumimoji="1" lang="en-US" altLang="zh-CN" sz="1600" b="0" i="1" smtClean="0">
                          <a:latin typeface="Cambria Math" panose="02040503050406030204" pitchFamily="18" charset="0"/>
                        </a:rPr>
                        <m:t>(</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𝑋</m:t>
                          </m:r>
                        </m:e>
                        <m:sub>
                          <m:r>
                            <a:rPr kumimoji="1" lang="en-US" altLang="zh-CN" sz="1600" b="0" i="1" smtClean="0">
                              <a:latin typeface="Cambria Math" panose="02040503050406030204" pitchFamily="18" charset="0"/>
                            </a:rPr>
                            <m:t>𝑙</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1</m:t>
                          </m:r>
                        </m:sub>
                      </m:sSub>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𝑃</m:t>
                      </m:r>
                      <m:r>
                        <a:rPr kumimoji="1" lang="en-US" altLang="zh-CN" sz="1600" b="0" i="1" smtClean="0">
                          <a:latin typeface="Cambria Math" panose="02040503050406030204" pitchFamily="18" charset="0"/>
                        </a:rPr>
                        <m:t>)</m:t>
                      </m:r>
                    </m:oMath>
                  </m:oMathPara>
                </a14:m>
                <a:endParaRPr kumimoji="1" lang="zh-CN" altLang="en-US" sz="1600" dirty="0"/>
              </a:p>
            </p:txBody>
          </p:sp>
        </mc:Choice>
        <mc:Fallback>
          <p:sp>
            <p:nvSpPr>
              <p:cNvPr id="15" name="文本框 14"/>
              <p:cNvSpPr txBox="1">
                <a:spLocks noRot="1" noChangeAspect="1" noMove="1" noResize="1" noEditPoints="1" noAdjustHandles="1" noChangeArrowheads="1" noChangeShapeType="1" noTextEdit="1"/>
              </p:cNvSpPr>
              <p:nvPr/>
            </p:nvSpPr>
            <p:spPr>
              <a:xfrm>
                <a:off x="163099" y="4654477"/>
                <a:ext cx="3593857" cy="338554"/>
              </a:xfrm>
              <a:prstGeom prst="rect">
                <a:avLst/>
              </a:prstGeom>
              <a:blipFill rotWithShape="1">
                <a:blip r:embed="rId3"/>
                <a:stretch>
                  <a:fillRect l="-15" t="-166" r="8"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52407" y="5052196"/>
                <a:ext cx="3445943"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𝑋</m:t>
                          </m:r>
                          <m:r>
                            <a:rPr kumimoji="1" lang="en-US" altLang="zh-CN" sz="1600" b="0" i="1" smtClean="0">
                              <a:latin typeface="Cambria Math" panose="02040503050406030204" pitchFamily="18" charset="0"/>
                            </a:rPr>
                            <m:t>′</m:t>
                          </m:r>
                        </m:e>
                        <m:sub>
                          <m:r>
                            <a:rPr kumimoji="1" lang="en-US" altLang="zh-CN" sz="1600" b="0" i="1" smtClean="0">
                              <a:latin typeface="Cambria Math" panose="02040503050406030204" pitchFamily="18" charset="0"/>
                            </a:rPr>
                            <m:t>𝑙</m:t>
                          </m:r>
                        </m:sub>
                      </m:sSub>
                      <m:r>
                        <a:rPr kumimoji="1" lang="en-US" altLang="zh-CN" sz="1600" b="0" i="1" smtClean="0">
                          <a:latin typeface="Cambria Math" panose="02040503050406030204" pitchFamily="18" charset="0"/>
                        </a:rPr>
                        <m:t>=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𝑋</m:t>
                          </m:r>
                        </m:e>
                        <m:sub>
                          <m:r>
                            <a:rPr kumimoji="1" lang="en-US" altLang="zh-CN" sz="1600" b="0" i="1" smtClean="0">
                              <a:latin typeface="Cambria Math" panose="02040503050406030204" pitchFamily="18" charset="0"/>
                            </a:rPr>
                            <m:t>𝑙</m:t>
                          </m:r>
                        </m:sub>
                      </m:sSub>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𝑃𝐹𝐹𝑁</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𝐿𝑁</m:t>
                      </m:r>
                      <m:r>
                        <a:rPr kumimoji="1" lang="en-US" altLang="zh-CN" sz="1600" b="0" i="1" smtClean="0">
                          <a:latin typeface="Cambria Math" panose="02040503050406030204" pitchFamily="18" charset="0"/>
                        </a:rPr>
                        <m:t>(</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𝑋</m:t>
                          </m:r>
                        </m:e>
                        <m:sub>
                          <m:r>
                            <a:rPr kumimoji="1" lang="en-US" altLang="zh-CN" sz="1600" b="0" i="1" smtClean="0">
                              <a:latin typeface="Cambria Math" panose="02040503050406030204" pitchFamily="18" charset="0"/>
                            </a:rPr>
                            <m:t>𝑙</m:t>
                          </m:r>
                        </m:sub>
                      </m:sSub>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𝑃</m:t>
                      </m:r>
                      <m:r>
                        <a:rPr kumimoji="1" lang="en-US" altLang="zh-CN" sz="1600" b="0" i="1" smtClean="0">
                          <a:latin typeface="Cambria Math" panose="02040503050406030204" pitchFamily="18" charset="0"/>
                        </a:rPr>
                        <m:t>)</m:t>
                      </m:r>
                    </m:oMath>
                  </m:oMathPara>
                </a14:m>
                <a:endParaRPr kumimoji="1" lang="zh-CN" altLang="en-US" sz="1600" dirty="0"/>
              </a:p>
            </p:txBody>
          </p:sp>
        </mc:Choice>
        <mc:Fallback>
          <p:sp>
            <p:nvSpPr>
              <p:cNvPr id="17" name="文本框 16"/>
              <p:cNvSpPr txBox="1">
                <a:spLocks noRot="1" noChangeAspect="1" noMove="1" noResize="1" noEditPoints="1" noAdjustHandles="1" noChangeArrowheads="1" noChangeShapeType="1" noTextEdit="1"/>
              </p:cNvSpPr>
              <p:nvPr/>
            </p:nvSpPr>
            <p:spPr>
              <a:xfrm>
                <a:off x="52407" y="5052196"/>
                <a:ext cx="3445943" cy="338554"/>
              </a:xfrm>
              <a:prstGeom prst="rect">
                <a:avLst/>
              </a:prstGeom>
              <a:blipFill rotWithShape="1">
                <a:blip r:embed="rId4"/>
                <a:stretch>
                  <a:fillRect l="-10" t="-40" r="4" b="69"/>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27680" y="976626"/>
            <a:ext cx="2276102" cy="258737"/>
          </a:xfrm>
          <a:prstGeom prst="rect">
            <a:avLst/>
          </a:prstGeom>
        </p:spPr>
      </p:pic>
      <p:sp>
        <p:nvSpPr>
          <p:cNvPr id="14" name="标题 1"/>
          <p:cNvSpPr txBox="1"/>
          <p:nvPr/>
        </p:nvSpPr>
        <p:spPr>
          <a:xfrm>
            <a:off x="1511900" y="672719"/>
            <a:ext cx="9963529" cy="615045"/>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itchFamily="34" charset="-122"/>
                <a:cs typeface="+mj-cs"/>
              </a:defRPr>
            </a:lvl1pPr>
          </a:lstStyle>
          <a:p>
            <a:r>
              <a:rPr lang="zh-CN" altLang="en-US" sz="3200"/>
              <a:t>提示预训练 </a:t>
            </a:r>
            <a:r>
              <a:rPr lang="en-US" altLang="zh-CN" sz="3200"/>
              <a:t>(</a:t>
            </a:r>
            <a:r>
              <a:rPr lang="en-GB" altLang="zh-CN" sz="3200"/>
              <a:t>Prompt Pre-training)</a:t>
            </a:r>
            <a:r>
              <a:rPr lang="en-US" altLang="zh-CN" sz="3200"/>
              <a:t>--</a:t>
            </a:r>
            <a:r>
              <a:rPr lang="en-GB" altLang="zh-CN" sz="3200"/>
              <a:t>PromptFormer</a:t>
            </a:r>
            <a:endParaRPr lang="zh-CN" altLang="en-US" sz="3200" dirty="0">
              <a:solidFill>
                <a:schemeClr val="accent4">
                  <a:lumMod val="50000"/>
                </a:schemeClr>
              </a:solidFill>
            </a:endParaRPr>
          </a:p>
        </p:txBody>
      </p:sp>
      <p:pic>
        <p:nvPicPr>
          <p:cNvPr id="4" name="图片 3"/>
          <p:cNvPicPr>
            <a:picLocks noChangeAspect="1"/>
          </p:cNvPicPr>
          <p:nvPr/>
        </p:nvPicPr>
        <p:blipFill rotWithShape="1">
          <a:blip r:embed="rId2"/>
          <a:srcRect l="2497" t="7774" r="3505" b="4308"/>
          <a:stretch>
            <a:fillRect/>
          </a:stretch>
        </p:blipFill>
        <p:spPr>
          <a:xfrm>
            <a:off x="4944757" y="3923605"/>
            <a:ext cx="6730692" cy="220334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rcRect l="1515" r="3933"/>
          <a:stretch>
            <a:fillRect/>
          </a:stretch>
        </p:blipFill>
        <p:spPr>
          <a:xfrm>
            <a:off x="6493663" y="1235363"/>
            <a:ext cx="4981765" cy="2536013"/>
          </a:xfrm>
          <a:prstGeom prst="rect">
            <a:avLst/>
          </a:prstGeom>
          <a:ln>
            <a:noFill/>
          </a:ln>
          <a:effectLst>
            <a:outerShdw blurRad="292100" dist="139700" dir="2700000" algn="tl" rotWithShape="0">
              <a:srgbClr val="333333">
                <a:alpha val="65000"/>
              </a:srgbClr>
            </a:outerShdw>
          </a:effectLst>
        </p:spPr>
      </p:pic>
      <p:sp>
        <p:nvSpPr>
          <p:cNvPr id="15" name="矩形 14"/>
          <p:cNvSpPr/>
          <p:nvPr/>
        </p:nvSpPr>
        <p:spPr>
          <a:xfrm>
            <a:off x="7690834" y="2298584"/>
            <a:ext cx="516006" cy="235808"/>
          </a:xfrm>
          <a:prstGeom prst="rect">
            <a:avLst/>
          </a:prstGeom>
          <a:solidFill>
            <a:srgbClr val="F89FA8">
              <a:alpha val="18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箭头: 右 15"/>
          <p:cNvSpPr/>
          <p:nvPr/>
        </p:nvSpPr>
        <p:spPr>
          <a:xfrm rot="5400000">
            <a:off x="7046431" y="3142783"/>
            <a:ext cx="1486718" cy="318094"/>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圆角 17"/>
          <p:cNvSpPr/>
          <p:nvPr/>
        </p:nvSpPr>
        <p:spPr>
          <a:xfrm>
            <a:off x="6054143" y="1352325"/>
            <a:ext cx="3428246" cy="615046"/>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b="1" dirty="0">
                <a:solidFill>
                  <a:srgbClr val="FFFF00"/>
                </a:solidFill>
                <a:latin typeface="华文中宋" panose="02010600040101010101" pitchFamily="2" charset="-122"/>
                <a:ea typeface="华文中宋" panose="02010600040101010101" pitchFamily="2" charset="-122"/>
              </a:rPr>
              <a:t>PIIM </a:t>
            </a:r>
            <a:r>
              <a:rPr lang="zh-CN" altLang="en-US" sz="2000" b="1" dirty="0">
                <a:solidFill>
                  <a:srgbClr val="FFFF00"/>
                </a:solidFill>
                <a:latin typeface="华文中宋" panose="02010600040101010101" pitchFamily="2" charset="-122"/>
                <a:ea typeface="华文中宋" panose="02010600040101010101" pitchFamily="2" charset="-122"/>
              </a:rPr>
              <a:t>提示交互和注入模块</a:t>
            </a:r>
            <a:endParaRPr lang="zh-CN" altLang="en-US" sz="2000" b="1" dirty="0">
              <a:solidFill>
                <a:srgbClr val="FFFF00"/>
              </a:solidFill>
              <a:latin typeface="华文中宋" panose="02010600040101010101" pitchFamily="2" charset="-122"/>
              <a:ea typeface="华文中宋" panose="02010600040101010101" pitchFamily="2" charset="-122"/>
            </a:endParaRPr>
          </a:p>
        </p:txBody>
      </p:sp>
      <p:sp>
        <p:nvSpPr>
          <p:cNvPr id="24" name="箭头: 右 16"/>
          <p:cNvSpPr/>
          <p:nvPr/>
        </p:nvSpPr>
        <p:spPr>
          <a:xfrm rot="5400000">
            <a:off x="2759753" y="1756255"/>
            <a:ext cx="376770" cy="318094"/>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33" name="矩形: 圆角 17"/>
              <p:cNvSpPr/>
              <p:nvPr/>
            </p:nvSpPr>
            <p:spPr>
              <a:xfrm>
                <a:off x="758135" y="1213873"/>
                <a:ext cx="4528867" cy="526309"/>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sSub>
                        <m:sSubPr>
                          <m:ctrlPr>
                            <a:rPr lang="en-US" altLang="zh-CN" sz="1600" b="1" i="1">
                              <a:latin typeface="Cambria Math" panose="02040503050406030204" pitchFamily="18" charset="0"/>
                              <a:ea typeface="华文中宋" panose="02010600040101010101" pitchFamily="2" charset="-122"/>
                            </a:rPr>
                          </m:ctrlPr>
                        </m:sSubPr>
                        <m:e>
                          <m:acc>
                            <m:accPr>
                              <m:ctrlPr>
                                <a:rPr lang="en-US" altLang="zh-CN" sz="1600" b="1" i="1">
                                  <a:latin typeface="Cambria Math" panose="02040503050406030204" pitchFamily="18" charset="0"/>
                                  <a:ea typeface="华文中宋" panose="02010600040101010101" pitchFamily="2" charset="-122"/>
                                </a:rPr>
                              </m:ctrlPr>
                            </m:accPr>
                            <m:e>
                              <m:sSub>
                                <m:sSubPr>
                                  <m:ctrlPr>
                                    <a:rPr lang="en-US" altLang="zh-CN" sz="1600" b="1" i="1">
                                      <a:latin typeface="Cambria Math" panose="02040503050406030204" pitchFamily="18" charset="0"/>
                                      <a:ea typeface="华文中宋" panose="02010600040101010101" pitchFamily="2" charset="-122"/>
                                    </a:rPr>
                                  </m:ctrlPr>
                                </m:sSubPr>
                                <m:e>
                                  <m:r>
                                    <a:rPr lang="en-US" altLang="zh-CN" sz="1600" b="1">
                                      <a:latin typeface="Cambria Math" panose="02040503050406030204" pitchFamily="18" charset="0"/>
                                      <a:ea typeface="华文中宋" panose="02010600040101010101" pitchFamily="2" charset="-122"/>
                                    </a:rPr>
                                    <m:t>𝑋</m:t>
                                  </m:r>
                                </m:e>
                                <m:sub>
                                  <m:r>
                                    <a:rPr lang="en-US" altLang="zh-CN" sz="1600" b="1">
                                      <a:latin typeface="Cambria Math" panose="02040503050406030204" pitchFamily="18" charset="0"/>
                                      <a:ea typeface="华文中宋" panose="02010600040101010101" pitchFamily="2" charset="-122"/>
                                    </a:rPr>
                                    <m:t>𝑙</m:t>
                                  </m:r>
                                  <m:r>
                                    <a:rPr lang="en-US" altLang="zh-CN" sz="1600" b="1">
                                      <a:latin typeface="Cambria Math" panose="02040503050406030204" pitchFamily="18" charset="0"/>
                                      <a:ea typeface="华文中宋" panose="02010600040101010101" pitchFamily="2" charset="-122"/>
                                    </a:rPr>
                                    <m:t> −</m:t>
                                  </m:r>
                                  <m:r>
                                    <a:rPr lang="en-US" altLang="zh-CN" sz="1600" b="1">
                                      <a:latin typeface="Cambria Math" panose="02040503050406030204" pitchFamily="18" charset="0"/>
                                      <a:ea typeface="华文中宋" panose="02010600040101010101" pitchFamily="2" charset="-122"/>
                                    </a:rPr>
                                    <m:t>1</m:t>
                                  </m:r>
                                </m:sub>
                              </m:sSub>
                              <m:r>
                                <a:rPr lang="en-US" altLang="zh-CN" sz="1600" b="1">
                                  <a:latin typeface="Cambria Math" panose="02040503050406030204" pitchFamily="18" charset="0"/>
                                  <a:ea typeface="华文中宋" panose="02010600040101010101" pitchFamily="2" charset="-122"/>
                                </a:rPr>
                                <m:t>←</m:t>
                              </m:r>
                            </m:e>
                          </m:acc>
                          <m:r>
                            <a:rPr lang="en-US" altLang="zh-CN" sz="1600" b="1">
                              <a:latin typeface="Cambria Math" panose="02040503050406030204" pitchFamily="18" charset="0"/>
                              <a:ea typeface="华文中宋" panose="02010600040101010101" pitchFamily="2" charset="-122"/>
                            </a:rPr>
                            <m:t>𝑋</m:t>
                          </m:r>
                        </m:e>
                        <m:sub>
                          <m:r>
                            <a:rPr lang="en-US" altLang="zh-CN" sz="1600" b="1">
                              <a:latin typeface="Cambria Math" panose="02040503050406030204" pitchFamily="18" charset="0"/>
                              <a:ea typeface="华文中宋" panose="02010600040101010101" pitchFamily="2" charset="-122"/>
                            </a:rPr>
                            <m:t>𝑙</m:t>
                          </m:r>
                          <m:r>
                            <a:rPr lang="zh-CN" altLang="en-US" sz="1600" b="1">
                              <a:latin typeface="Cambria Math" panose="02040503050406030204" pitchFamily="18" charset="0"/>
                              <a:ea typeface="华文中宋" panose="02010600040101010101" pitchFamily="2" charset="-122"/>
                            </a:rPr>
                            <m:t> </m:t>
                          </m:r>
                          <m:r>
                            <a:rPr lang="en-US" altLang="zh-CN" sz="1600" b="1">
                              <a:latin typeface="Cambria Math" panose="02040503050406030204" pitchFamily="18" charset="0"/>
                              <a:ea typeface="华文中宋" panose="02010600040101010101" pitchFamily="2" charset="-122"/>
                            </a:rPr>
                            <m:t>−</m:t>
                          </m:r>
                          <m:r>
                            <a:rPr lang="en-US" altLang="zh-CN" sz="1600" b="1">
                              <a:latin typeface="Cambria Math" panose="02040503050406030204" pitchFamily="18" charset="0"/>
                              <a:ea typeface="华文中宋" panose="02010600040101010101" pitchFamily="2" charset="-122"/>
                            </a:rPr>
                            <m:t>1</m:t>
                          </m:r>
                        </m:sub>
                      </m:sSub>
                      <m:r>
                        <a:rPr lang="zh-CN" altLang="en-US" sz="1600" b="1">
                          <a:latin typeface="Cambria Math" panose="02040503050406030204" pitchFamily="18" charset="0"/>
                          <a:ea typeface="华文中宋" panose="02010600040101010101" pitchFamily="2" charset="-122"/>
                        </a:rPr>
                        <m:t>调整到和提示</m:t>
                      </m:r>
                      <m:r>
                        <a:rPr lang="zh-CN" altLang="en-US" sz="1600" b="1">
                          <a:latin typeface="Cambria Math" panose="02040503050406030204" pitchFamily="18" charset="0"/>
                          <a:ea typeface="华文中宋" panose="02010600040101010101" pitchFamily="2" charset="-122"/>
                        </a:rPr>
                        <m:t> </m:t>
                      </m:r>
                      <m:r>
                        <a:rPr lang="en-US" altLang="zh-CN" sz="1600" b="1">
                          <a:latin typeface="Cambria Math" panose="02040503050406030204" pitchFamily="18" charset="0"/>
                          <a:ea typeface="华文中宋" panose="02010600040101010101" pitchFamily="2" charset="-122"/>
                        </a:rPr>
                        <m:t>𝑃</m:t>
                      </m:r>
                      <m:r>
                        <a:rPr lang="en-US" altLang="zh-CN" sz="1600" b="1">
                          <a:latin typeface="Cambria Math" panose="02040503050406030204" pitchFamily="18" charset="0"/>
                          <a:ea typeface="华文中宋" panose="02010600040101010101" pitchFamily="2" charset="-122"/>
                        </a:rPr>
                        <m:t> </m:t>
                      </m:r>
                      <m:r>
                        <a:rPr lang="zh-CN" altLang="en-US" sz="1600" b="1">
                          <a:latin typeface="Cambria Math" panose="02040503050406030204" pitchFamily="18" charset="0"/>
                          <a:ea typeface="华文中宋" panose="02010600040101010101" pitchFamily="2" charset="-122"/>
                        </a:rPr>
                        <m:t>一样的形状</m:t>
                      </m:r>
                    </m:oMath>
                  </m:oMathPara>
                </a14:m>
                <a:endParaRPr lang="zh-CN" altLang="en-US" sz="1600" b="1" dirty="0">
                  <a:latin typeface="华文中宋" panose="02010600040101010101" pitchFamily="2" charset="-122"/>
                  <a:ea typeface="华文中宋" panose="02010600040101010101" pitchFamily="2" charset="-122"/>
                </a:endParaRPr>
              </a:p>
            </p:txBody>
          </p:sp>
        </mc:Choice>
        <mc:Fallback>
          <p:sp>
            <p:nvSpPr>
              <p:cNvPr id="33" name="矩形: 圆角 17"/>
              <p:cNvSpPr>
                <a:spLocks noRot="1" noChangeAspect="1" noMove="1" noResize="1" noEditPoints="1" noAdjustHandles="1" noChangeArrowheads="1" noChangeShapeType="1" noTextEdit="1"/>
              </p:cNvSpPr>
              <p:nvPr/>
            </p:nvSpPr>
            <p:spPr>
              <a:xfrm>
                <a:off x="758135" y="1213873"/>
                <a:ext cx="4528867" cy="526309"/>
              </a:xfrm>
              <a:prstGeom prst="roundRect">
                <a:avLst/>
              </a:prstGeom>
              <a:blipFill rotWithShape="1">
                <a:blip r:embed="rId4"/>
                <a:stretch>
                  <a:fillRect l="-7093" t="-74" r="14" b="-53878"/>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圆角 17"/>
              <p:cNvSpPr/>
              <p:nvPr/>
            </p:nvSpPr>
            <p:spPr>
              <a:xfrm>
                <a:off x="706060" y="2108538"/>
                <a:ext cx="4528867" cy="526309"/>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zh-CN" altLang="en-US" sz="1600" b="1" i="1">
                          <a:latin typeface="Cambria Math" panose="02040503050406030204" pitchFamily="18" charset="0"/>
                          <a:ea typeface="华文中宋" panose="02010600040101010101" pitchFamily="2" charset="-122"/>
                        </a:rPr>
                        <m:t>交叉注意力机制</m:t>
                      </m:r>
                      <m:sSub>
                        <m:sSubPr>
                          <m:ctrlPr>
                            <a:rPr lang="en-US" altLang="zh-CN" sz="1600" b="1" i="1">
                              <a:latin typeface="Cambria Math" panose="02040503050406030204" pitchFamily="18" charset="0"/>
                              <a:ea typeface="华文中宋" panose="02010600040101010101" pitchFamily="2" charset="-122"/>
                            </a:rPr>
                          </m:ctrlPr>
                        </m:sSubPr>
                        <m:e>
                          <m:acc>
                            <m:accPr>
                              <m:ctrlPr>
                                <a:rPr lang="en-US" altLang="zh-CN" sz="1600" b="1" i="1">
                                  <a:latin typeface="Cambria Math" panose="02040503050406030204" pitchFamily="18" charset="0"/>
                                  <a:ea typeface="华文中宋" panose="02010600040101010101" pitchFamily="2" charset="-122"/>
                                </a:rPr>
                              </m:ctrlPr>
                            </m:accPr>
                            <m:e>
                              <m:sSub>
                                <m:sSubPr>
                                  <m:ctrlPr>
                                    <a:rPr lang="en-US" altLang="zh-CN" sz="1600" b="1" i="1">
                                      <a:latin typeface="Cambria Math" panose="02040503050406030204" pitchFamily="18" charset="0"/>
                                      <a:ea typeface="华文中宋" panose="02010600040101010101" pitchFamily="2" charset="-122"/>
                                    </a:rPr>
                                  </m:ctrlPr>
                                </m:sSubPr>
                                <m:e>
                                  <m:r>
                                    <a:rPr lang="en-US" altLang="zh-CN" sz="1600" b="1">
                                      <a:latin typeface="Cambria Math" panose="02040503050406030204" pitchFamily="18" charset="0"/>
                                      <a:ea typeface="华文中宋" panose="02010600040101010101" pitchFamily="2" charset="-122"/>
                                    </a:rPr>
                                    <m:t>𝑋</m:t>
                                  </m:r>
                                </m:e>
                                <m:sub>
                                  <m:r>
                                    <a:rPr lang="en-US" altLang="zh-CN" sz="1600" b="1">
                                      <a:latin typeface="Cambria Math" panose="02040503050406030204" pitchFamily="18" charset="0"/>
                                      <a:ea typeface="华文中宋" panose="02010600040101010101" pitchFamily="2" charset="-122"/>
                                    </a:rPr>
                                    <m:t>𝑙</m:t>
                                  </m:r>
                                  <m:r>
                                    <a:rPr lang="en-US" altLang="zh-CN" sz="1600" b="1">
                                      <a:latin typeface="Cambria Math" panose="02040503050406030204" pitchFamily="18" charset="0"/>
                                      <a:ea typeface="华文中宋" panose="02010600040101010101" pitchFamily="2" charset="-122"/>
                                    </a:rPr>
                                    <m:t> −</m:t>
                                  </m:r>
                                  <m:r>
                                    <a:rPr lang="en-US" altLang="zh-CN" sz="1600" b="1">
                                      <a:latin typeface="Cambria Math" panose="02040503050406030204" pitchFamily="18" charset="0"/>
                                      <a:ea typeface="华文中宋" panose="02010600040101010101" pitchFamily="2" charset="-122"/>
                                    </a:rPr>
                                    <m:t>1</m:t>
                                  </m:r>
                                </m:sub>
                              </m:sSub>
                              <m:r>
                                <a:rPr lang="zh-CN" altLang="en-US" sz="1600" b="1" i="1">
                                  <a:latin typeface="Cambria Math" panose="02040503050406030204" pitchFamily="18" charset="0"/>
                                  <a:ea typeface="华文中宋" panose="02010600040101010101" pitchFamily="2" charset="-122"/>
                                </a:rPr>
                                <m:t>与</m:t>
                              </m:r>
                              <m:r>
                                <m:rPr>
                                  <m:sty m:val="p"/>
                                </m:rPr>
                                <a:rPr lang="en-US" altLang="zh-CN" sz="1600" b="1" i="1">
                                  <a:latin typeface="Cambria Math" panose="02040503050406030204" pitchFamily="18" charset="0"/>
                                  <a:ea typeface="华文中宋" panose="02010600040101010101" pitchFamily="2" charset="-122"/>
                                </a:rPr>
                                <m:t>P</m:t>
                              </m:r>
                            </m:e>
                          </m:acc>
                          <m:r>
                            <a:rPr lang="zh-CN" altLang="en-US" sz="1600" b="1" i="1">
                              <a:latin typeface="Cambria Math" panose="02040503050406030204" pitchFamily="18" charset="0"/>
                              <a:ea typeface="华文中宋" panose="02010600040101010101" pitchFamily="2" charset="-122"/>
                            </a:rPr>
                            <m:t>做交互</m:t>
                          </m:r>
                        </m:e>
                        <m:sub/>
                      </m:sSub>
                    </m:oMath>
                  </m:oMathPara>
                </a14:m>
                <a:endParaRPr lang="zh-CN" altLang="en-US" sz="1600" b="1" dirty="0">
                  <a:latin typeface="华文中宋" panose="02010600040101010101" pitchFamily="2" charset="-122"/>
                  <a:ea typeface="华文中宋" panose="02010600040101010101" pitchFamily="2" charset="-122"/>
                </a:endParaRPr>
              </a:p>
            </p:txBody>
          </p:sp>
        </mc:Choice>
        <mc:Fallback>
          <p:sp>
            <p:nvSpPr>
              <p:cNvPr id="34" name="矩形: 圆角 17"/>
              <p:cNvSpPr>
                <a:spLocks noRot="1" noChangeAspect="1" noMove="1" noResize="1" noEditPoints="1" noAdjustHandles="1" noChangeArrowheads="1" noChangeShapeType="1" noTextEdit="1"/>
              </p:cNvSpPr>
              <p:nvPr/>
            </p:nvSpPr>
            <p:spPr>
              <a:xfrm>
                <a:off x="706060" y="2108538"/>
                <a:ext cx="4528867" cy="526309"/>
              </a:xfrm>
              <a:prstGeom prst="roundRect">
                <a:avLst/>
              </a:prstGeom>
              <a:blipFill rotWithShape="1">
                <a:blip r:embed="rId5"/>
                <a:stretch>
                  <a:fillRect l="-7093" t="-64" r="14" b="-53887"/>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圆角 17"/>
              <p:cNvSpPr/>
              <p:nvPr/>
            </p:nvSpPr>
            <p:spPr>
              <a:xfrm>
                <a:off x="661351" y="3064329"/>
                <a:ext cx="4528867" cy="526309"/>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zh-CN" altLang="en-US" sz="1600" b="1" i="1" smtClean="0">
                          <a:latin typeface="Cambria Math" panose="02040503050406030204" pitchFamily="18" charset="0"/>
                          <a:ea typeface="华文中宋" panose="02010600040101010101" pitchFamily="2" charset="-122"/>
                        </a:rPr>
                        <m:t>得到</m:t>
                      </m:r>
                      <m:r>
                        <a:rPr lang="en-US" altLang="zh-CN" sz="1600" b="1" i="1">
                          <a:latin typeface="Cambria Math" panose="02040503050406030204" pitchFamily="18" charset="0"/>
                          <a:ea typeface="华文中宋" panose="02010600040101010101" pitchFamily="2" charset="-122"/>
                        </a:rPr>
                        <m:t>𝑷</m:t>
                      </m:r>
                      <m:r>
                        <a:rPr lang="en-US" altLang="zh-CN" sz="1600" b="1" i="1">
                          <a:latin typeface="Cambria Math" panose="02040503050406030204" pitchFamily="18" charset="0"/>
                          <a:ea typeface="华文中宋" panose="02010600040101010101" pitchFamily="2" charset="-122"/>
                        </a:rPr>
                        <m:t>′</m:t>
                      </m:r>
                    </m:oMath>
                  </m:oMathPara>
                </a14:m>
                <a:endParaRPr lang="zh-CN" altLang="en-US" sz="1600" b="1" dirty="0">
                  <a:latin typeface="华文中宋" panose="02010600040101010101" pitchFamily="2" charset="-122"/>
                  <a:ea typeface="华文中宋" panose="02010600040101010101" pitchFamily="2" charset="-122"/>
                </a:endParaRPr>
              </a:p>
            </p:txBody>
          </p:sp>
        </mc:Choice>
        <mc:Fallback>
          <p:sp>
            <p:nvSpPr>
              <p:cNvPr id="35" name="矩形: 圆角 17"/>
              <p:cNvSpPr>
                <a:spLocks noRot="1" noChangeAspect="1" noMove="1" noResize="1" noEditPoints="1" noAdjustHandles="1" noChangeArrowheads="1" noChangeShapeType="1" noTextEdit="1"/>
              </p:cNvSpPr>
              <p:nvPr/>
            </p:nvSpPr>
            <p:spPr>
              <a:xfrm>
                <a:off x="661351" y="3064329"/>
                <a:ext cx="4528867" cy="526309"/>
              </a:xfrm>
              <a:prstGeom prst="roundRect">
                <a:avLst/>
              </a:prstGeom>
              <a:blipFill rotWithShape="1">
                <a:blip r:embed="rId6"/>
                <a:stretch>
                  <a:fillRect l="-7088" t="-86" r="8" b="-53865"/>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圆角 17"/>
              <p:cNvSpPr/>
              <p:nvPr/>
            </p:nvSpPr>
            <p:spPr>
              <a:xfrm>
                <a:off x="683704" y="3974088"/>
                <a:ext cx="4528867" cy="526309"/>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m:rPr>
                          <m:nor/>
                        </m:rPr>
                        <a:rPr lang="zh-CN" altLang="en-US" sz="1600" dirty="0">
                          <a:latin typeface="Cambria Math" panose="02040503050406030204" pitchFamily="18" charset="0"/>
                          <a:ea typeface="华文中宋" panose="02010600040101010101" pitchFamily="2" charset="-122"/>
                        </a:rPr>
                        <m:t>类似</m:t>
                      </m:r>
                      <m:r>
                        <m:rPr>
                          <m:nor/>
                        </m:rPr>
                        <a:rPr lang="zh-CN" altLang="en-US" sz="1600" dirty="0">
                          <a:latin typeface="Cambria Math" panose="02040503050406030204" pitchFamily="18" charset="0"/>
                          <a:ea typeface="华文中宋" panose="02010600040101010101" pitchFamily="2" charset="-122"/>
                        </a:rPr>
                        <m:t> </m:t>
                      </m:r>
                      <m:r>
                        <m:rPr>
                          <m:nor/>
                        </m:rPr>
                        <a:rPr lang="en-GB" altLang="zh-CN" sz="1600" dirty="0">
                          <a:latin typeface="Cambria Math" panose="02040503050406030204" pitchFamily="18" charset="0"/>
                          <a:ea typeface="华文中宋" panose="02010600040101010101" pitchFamily="2" charset="-122"/>
                        </a:rPr>
                        <m:t>AdaIN</m:t>
                      </m:r>
                      <m:r>
                        <m:rPr>
                          <m:nor/>
                        </m:rPr>
                        <a:rPr lang="en-GB" altLang="zh-CN" sz="1600" dirty="0">
                          <a:latin typeface="Cambria Math" panose="02040503050406030204" pitchFamily="18" charset="0"/>
                          <a:ea typeface="华文中宋" panose="02010600040101010101" pitchFamily="2" charset="-122"/>
                        </a:rPr>
                        <m:t> </m:t>
                      </m:r>
                      <m:r>
                        <m:rPr>
                          <m:nor/>
                        </m:rPr>
                        <a:rPr lang="zh-CN" altLang="en-US" sz="1600" dirty="0">
                          <a:latin typeface="Cambria Math" panose="02040503050406030204" pitchFamily="18" charset="0"/>
                          <a:ea typeface="华文中宋" panose="02010600040101010101" pitchFamily="2" charset="-122"/>
                        </a:rPr>
                        <m:t>的方法，通过两个可学习的参数</m:t>
                      </m:r>
                      <m:r>
                        <m:rPr>
                          <m:nor/>
                        </m:rPr>
                        <a:rPr lang="zh-CN" altLang="en-US" sz="1600" dirty="0">
                          <a:latin typeface="Cambria Math" panose="02040503050406030204" pitchFamily="18" charset="0"/>
                          <a:ea typeface="华文中宋" panose="02010600040101010101" pitchFamily="2" charset="-122"/>
                        </a:rPr>
                        <m:t> </m:t>
                      </m:r>
                      <m:r>
                        <m:rPr>
                          <m:nor/>
                        </m:rPr>
                        <a:rPr lang="el-GR" altLang="zh-CN" sz="1600" dirty="0">
                          <a:latin typeface="Cambria Math" panose="02040503050406030204" pitchFamily="18" charset="0"/>
                          <a:ea typeface="华文中宋" panose="02010600040101010101" pitchFamily="2" charset="-122"/>
                        </a:rPr>
                        <m:t>γ</m:t>
                      </m:r>
                      <m:r>
                        <m:rPr>
                          <m:nor/>
                        </m:rPr>
                        <a:rPr lang="el-GR" altLang="zh-CN" sz="1600" dirty="0">
                          <a:latin typeface="Cambria Math" panose="02040503050406030204" pitchFamily="18" charset="0"/>
                          <a:ea typeface="华文中宋" panose="02010600040101010101" pitchFamily="2" charset="-122"/>
                        </a:rPr>
                        <m:t> </m:t>
                      </m:r>
                      <m:r>
                        <m:rPr>
                          <m:nor/>
                        </m:rPr>
                        <a:rPr lang="zh-CN" altLang="en-US" sz="1600" dirty="0">
                          <a:latin typeface="Cambria Math" panose="02040503050406030204" pitchFamily="18" charset="0"/>
                          <a:ea typeface="华文中宋" panose="02010600040101010101" pitchFamily="2" charset="-122"/>
                        </a:rPr>
                        <m:t>和</m:t>
                      </m:r>
                      <m:r>
                        <m:rPr>
                          <m:nor/>
                        </m:rPr>
                        <a:rPr lang="zh-CN" altLang="en-US" sz="1600" dirty="0">
                          <a:latin typeface="Cambria Math" panose="02040503050406030204" pitchFamily="18" charset="0"/>
                          <a:ea typeface="华文中宋" panose="02010600040101010101" pitchFamily="2" charset="-122"/>
                        </a:rPr>
                        <m:t> </m:t>
                      </m:r>
                      <m:r>
                        <m:rPr>
                          <m:nor/>
                        </m:rPr>
                        <a:rPr lang="el-GR" altLang="zh-CN" sz="1600" dirty="0">
                          <a:latin typeface="Cambria Math" panose="02040503050406030204" pitchFamily="18" charset="0"/>
                          <a:ea typeface="华文中宋" panose="02010600040101010101" pitchFamily="2" charset="-122"/>
                        </a:rPr>
                        <m:t>β</m:t>
                      </m:r>
                      <m:r>
                        <m:rPr>
                          <m:nor/>
                        </m:rPr>
                        <a:rPr lang="el-GR" altLang="zh-CN" sz="1600" dirty="0">
                          <a:latin typeface="Cambria Math" panose="02040503050406030204" pitchFamily="18" charset="0"/>
                          <a:ea typeface="华文中宋" panose="02010600040101010101" pitchFamily="2" charset="-122"/>
                        </a:rPr>
                        <m:t> </m:t>
                      </m:r>
                      <m:r>
                        <m:rPr>
                          <m:nor/>
                        </m:rPr>
                        <a:rPr lang="zh-CN" altLang="en-US" sz="1600" dirty="0">
                          <a:latin typeface="Cambria Math" panose="02040503050406030204" pitchFamily="18" charset="0"/>
                          <a:ea typeface="华文中宋" panose="02010600040101010101" pitchFamily="2" charset="-122"/>
                        </a:rPr>
                        <m:t>来进一步优化</m:t>
                      </m:r>
                    </m:oMath>
                  </m:oMathPara>
                </a14:m>
                <a:endParaRPr lang="zh-CN" altLang="en-US" sz="1600" dirty="0">
                  <a:latin typeface="Cambria Math" panose="02040503050406030204" pitchFamily="18" charset="0"/>
                  <a:ea typeface="华文中宋" panose="02010600040101010101" pitchFamily="2" charset="-122"/>
                </a:endParaRPr>
              </a:p>
            </p:txBody>
          </p:sp>
        </mc:Choice>
        <mc:Fallback>
          <p:sp>
            <p:nvSpPr>
              <p:cNvPr id="37" name="矩形: 圆角 17"/>
              <p:cNvSpPr>
                <a:spLocks noRot="1" noChangeAspect="1" noMove="1" noResize="1" noEditPoints="1" noAdjustHandles="1" noChangeArrowheads="1" noChangeShapeType="1" noTextEdit="1"/>
              </p:cNvSpPr>
              <p:nvPr/>
            </p:nvSpPr>
            <p:spPr>
              <a:xfrm>
                <a:off x="683704" y="3974088"/>
                <a:ext cx="4528867" cy="526309"/>
              </a:xfrm>
              <a:prstGeom prst="roundRect">
                <a:avLst/>
              </a:prstGeom>
              <a:blipFill rotWithShape="1">
                <a:blip r:embed="rId7"/>
                <a:stretch>
                  <a:fillRect l="-7090" t="-4634" r="11" b="-58366"/>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圆角 17"/>
              <p:cNvSpPr/>
              <p:nvPr/>
            </p:nvSpPr>
            <p:spPr>
              <a:xfrm>
                <a:off x="661350" y="4899280"/>
                <a:ext cx="4528867" cy="526309"/>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zh-CN" altLang="en-US" sz="1600" i="1" dirty="0">
                          <a:latin typeface="Cambria Math" panose="02040503050406030204" pitchFamily="18" charset="0"/>
                          <a:ea typeface="华文中宋" panose="02010600040101010101" pitchFamily="2" charset="-122"/>
                        </a:rPr>
                        <m:t>得到</m:t>
                      </m:r>
                      <m:sSub>
                        <m:sSubPr>
                          <m:ctrlPr>
                            <a:rPr lang="en-US" altLang="zh-CN" sz="1600" b="1" i="1">
                              <a:latin typeface="Cambria Math" panose="02040503050406030204" pitchFamily="18" charset="0"/>
                              <a:ea typeface="华文中宋" panose="02010600040101010101" pitchFamily="2" charset="-122"/>
                            </a:rPr>
                          </m:ctrlPr>
                        </m:sSubPr>
                        <m:e>
                          <m:r>
                            <a:rPr lang="en-US" altLang="zh-CN" sz="1600" b="1" i="1">
                              <a:latin typeface="Cambria Math" panose="02040503050406030204" pitchFamily="18" charset="0"/>
                              <a:ea typeface="华文中宋" panose="02010600040101010101" pitchFamily="2" charset="-122"/>
                            </a:rPr>
                            <m:t>𝑷</m:t>
                          </m:r>
                        </m:e>
                        <m:sub>
                          <m:r>
                            <a:rPr lang="en-US" altLang="zh-CN" sz="1600" b="1" i="1">
                              <a:latin typeface="Cambria Math" panose="02040503050406030204" pitchFamily="18" charset="0"/>
                              <a:ea typeface="华文中宋" panose="02010600040101010101" pitchFamily="2" charset="-122"/>
                            </a:rPr>
                            <m:t>𝒓</m:t>
                          </m:r>
                        </m:sub>
                      </m:sSub>
                    </m:oMath>
                  </m:oMathPara>
                </a14:m>
                <a:endParaRPr lang="zh-CN" altLang="en-US" sz="1600" b="1" dirty="0">
                  <a:latin typeface="华文中宋" panose="02010600040101010101" pitchFamily="2" charset="-122"/>
                  <a:ea typeface="华文中宋" panose="02010600040101010101" pitchFamily="2" charset="-122"/>
                </a:endParaRPr>
              </a:p>
            </p:txBody>
          </p:sp>
        </mc:Choice>
        <mc:Fallback>
          <p:sp>
            <p:nvSpPr>
              <p:cNvPr id="38" name="矩形: 圆角 17"/>
              <p:cNvSpPr>
                <a:spLocks noRot="1" noChangeAspect="1" noMove="1" noResize="1" noEditPoints="1" noAdjustHandles="1" noChangeArrowheads="1" noChangeShapeType="1" noTextEdit="1"/>
              </p:cNvSpPr>
              <p:nvPr/>
            </p:nvSpPr>
            <p:spPr>
              <a:xfrm>
                <a:off x="661350" y="4899280"/>
                <a:ext cx="4528867" cy="526309"/>
              </a:xfrm>
              <a:prstGeom prst="roundRect">
                <a:avLst/>
              </a:prstGeom>
              <a:blipFill rotWithShape="1">
                <a:blip r:embed="rId8"/>
                <a:stretch>
                  <a:fillRect l="-7088" t="-48" r="8" b="-53903"/>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9" name="箭头: 右 16"/>
          <p:cNvSpPr/>
          <p:nvPr/>
        </p:nvSpPr>
        <p:spPr>
          <a:xfrm rot="5400000">
            <a:off x="2759753" y="2689887"/>
            <a:ext cx="376770" cy="318094"/>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箭头: 右 16"/>
          <p:cNvSpPr/>
          <p:nvPr/>
        </p:nvSpPr>
        <p:spPr>
          <a:xfrm rot="5400000">
            <a:off x="2759753" y="3626656"/>
            <a:ext cx="376770" cy="318094"/>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箭头: 右 16"/>
          <p:cNvSpPr/>
          <p:nvPr/>
        </p:nvSpPr>
        <p:spPr>
          <a:xfrm rot="5400000">
            <a:off x="2759753" y="4543480"/>
            <a:ext cx="376770" cy="318094"/>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箭头: 右 16"/>
          <p:cNvSpPr/>
          <p:nvPr/>
        </p:nvSpPr>
        <p:spPr>
          <a:xfrm rot="5400000">
            <a:off x="2737398" y="5454927"/>
            <a:ext cx="376770" cy="318094"/>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43" name="矩形: 圆角 17"/>
              <p:cNvSpPr/>
              <p:nvPr/>
            </p:nvSpPr>
            <p:spPr>
              <a:xfrm>
                <a:off x="661349" y="5834984"/>
                <a:ext cx="4528867" cy="526309"/>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zh-CN" altLang="en-US" sz="1600" i="1" dirty="0">
                          <a:latin typeface="Cambria Math" panose="02040503050406030204" pitchFamily="18" charset="0"/>
                          <a:ea typeface="华文中宋" panose="02010600040101010101" pitchFamily="2" charset="-122"/>
                        </a:rPr>
                        <m:t>提示注入：将精炼后的提示</m:t>
                      </m:r>
                      <m:sSub>
                        <m:sSubPr>
                          <m:ctrlPr>
                            <a:rPr lang="en-US" altLang="zh-CN" sz="1600" b="1" i="1">
                              <a:latin typeface="Cambria Math" panose="02040503050406030204" pitchFamily="18" charset="0"/>
                              <a:ea typeface="华文中宋" panose="02010600040101010101" pitchFamily="2" charset="-122"/>
                            </a:rPr>
                          </m:ctrlPr>
                        </m:sSubPr>
                        <m:e>
                          <m:r>
                            <a:rPr lang="en-US" altLang="zh-CN" sz="1600" b="1" i="1">
                              <a:latin typeface="Cambria Math" panose="02040503050406030204" pitchFamily="18" charset="0"/>
                              <a:ea typeface="华文中宋" panose="02010600040101010101" pitchFamily="2" charset="-122"/>
                            </a:rPr>
                            <m:t>𝑷</m:t>
                          </m:r>
                        </m:e>
                        <m:sub>
                          <m:r>
                            <a:rPr lang="en-US" altLang="zh-CN" sz="1600" b="1" i="1">
                              <a:latin typeface="Cambria Math" panose="02040503050406030204" pitchFamily="18" charset="0"/>
                              <a:ea typeface="华文中宋" panose="02010600040101010101" pitchFamily="2" charset="-122"/>
                            </a:rPr>
                            <m:t>𝒓</m:t>
                          </m:r>
                        </m:sub>
                      </m:sSub>
                      <m:r>
                        <a:rPr lang="zh-CN" altLang="en-US" sz="1600" i="1" dirty="0">
                          <a:latin typeface="Cambria Math" panose="02040503050406030204" pitchFamily="18" charset="0"/>
                          <a:ea typeface="华文中宋" panose="02010600040101010101" pitchFamily="2" charset="-122"/>
                        </a:rPr>
                        <m:t>注入到输入特征</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𝑋</m:t>
                          </m:r>
                        </m:e>
                        <m:sub>
                          <m:r>
                            <a:rPr kumimoji="1" lang="en-US" altLang="zh-CN" sz="1600" i="1">
                              <a:latin typeface="Cambria Math" panose="02040503050406030204" pitchFamily="18" charset="0"/>
                            </a:rPr>
                            <m:t>𝑙</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1</m:t>
                          </m:r>
                        </m:sub>
                      </m:sSub>
                      <m:r>
                        <a:rPr lang="zh-CN" altLang="en-US" sz="1600" i="1" dirty="0">
                          <a:latin typeface="Cambria Math" panose="02040503050406030204" pitchFamily="18" charset="0"/>
                          <a:ea typeface="华文中宋" panose="02010600040101010101" pitchFamily="2" charset="-122"/>
                        </a:rPr>
                        <m:t>中</m:t>
                      </m:r>
                    </m:oMath>
                  </m:oMathPara>
                </a14:m>
              </a:p>
            </p:txBody>
          </p:sp>
        </mc:Choice>
        <mc:Fallback>
          <p:sp>
            <p:nvSpPr>
              <p:cNvPr id="43" name="矩形: 圆角 17"/>
              <p:cNvSpPr>
                <a:spLocks noRot="1" noChangeAspect="1" noMove="1" noResize="1" noEditPoints="1" noAdjustHandles="1" noChangeArrowheads="1" noChangeShapeType="1" noTextEdit="1"/>
              </p:cNvSpPr>
              <p:nvPr/>
            </p:nvSpPr>
            <p:spPr>
              <a:xfrm>
                <a:off x="661349" y="5834984"/>
                <a:ext cx="4528867" cy="526309"/>
              </a:xfrm>
              <a:prstGeom prst="roundRect">
                <a:avLst/>
              </a:prstGeom>
              <a:blipFill rotWithShape="1">
                <a:blip r:embed="rId9"/>
                <a:stretch>
                  <a:fillRect l="-7088" t="-4579" r="8" b="-58421"/>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427680" y="1091364"/>
            <a:ext cx="2286000" cy="368300"/>
          </a:xfrm>
          <a:prstGeom prst="rect">
            <a:avLst/>
          </a:prstGeom>
        </p:spPr>
      </p:pic>
      <p:pic>
        <p:nvPicPr>
          <p:cNvPr id="16" name="图片 15"/>
          <p:cNvPicPr>
            <a:picLocks noChangeAspect="1"/>
          </p:cNvPicPr>
          <p:nvPr/>
        </p:nvPicPr>
        <p:blipFill>
          <a:blip r:embed="rId2"/>
          <a:stretch>
            <a:fillRect/>
          </a:stretch>
        </p:blipFill>
        <p:spPr>
          <a:xfrm>
            <a:off x="1427680" y="976626"/>
            <a:ext cx="2276102" cy="258737"/>
          </a:xfrm>
          <a:prstGeom prst="rect">
            <a:avLst/>
          </a:prstGeom>
        </p:spPr>
      </p:pic>
      <p:sp>
        <p:nvSpPr>
          <p:cNvPr id="14" name="标题 1"/>
          <p:cNvSpPr txBox="1"/>
          <p:nvPr/>
        </p:nvSpPr>
        <p:spPr>
          <a:xfrm>
            <a:off x="1427680" y="927840"/>
            <a:ext cx="9963529" cy="615045"/>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itchFamily="34" charset="-122"/>
                <a:cs typeface="+mj-cs"/>
              </a:defRPr>
            </a:lvl1pPr>
          </a:lstStyle>
          <a:p>
            <a:r>
              <a:rPr lang="zh-CN" altLang="en-US" sz="3200" dirty="0"/>
              <a:t>提示预训练 </a:t>
            </a:r>
            <a:r>
              <a:rPr lang="en-US" altLang="zh-CN" sz="3200" dirty="0"/>
              <a:t>(</a:t>
            </a:r>
            <a:r>
              <a:rPr lang="en-GB" altLang="zh-CN" sz="3200" dirty="0"/>
              <a:t>Prompt Pre-training)</a:t>
            </a:r>
            <a:endParaRPr lang="zh-CN" altLang="en-US" sz="3200" dirty="0">
              <a:solidFill>
                <a:schemeClr val="accent4">
                  <a:lumMod val="50000"/>
                </a:schemeClr>
              </a:solidFill>
            </a:endParaRPr>
          </a:p>
        </p:txBody>
      </p:sp>
      <p:pic>
        <p:nvPicPr>
          <p:cNvPr id="2" name="图片 1"/>
          <p:cNvPicPr>
            <a:picLocks noChangeAspect="1"/>
          </p:cNvPicPr>
          <p:nvPr/>
        </p:nvPicPr>
        <p:blipFill>
          <a:blip r:embed="rId3"/>
          <a:stretch>
            <a:fillRect/>
          </a:stretch>
        </p:blipFill>
        <p:spPr>
          <a:xfrm>
            <a:off x="653964" y="4939182"/>
            <a:ext cx="2660088" cy="547218"/>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418904" y="1591671"/>
                <a:ext cx="3130208" cy="299120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华文中宋" panose="02010600040101010101" pitchFamily="2" charset="-122"/>
                    <a:ea typeface="华文中宋" panose="02010600040101010101" pitchFamily="2" charset="-122"/>
                  </a:rPr>
                  <a:t>使用 </a:t>
                </a:r>
                <a:r>
                  <a:rPr lang="en-GB" altLang="zh-CN" b="1" dirty="0">
                    <a:latin typeface="华文中宋" panose="02010600040101010101" pitchFamily="2" charset="-122"/>
                    <a:ea typeface="华文中宋" panose="02010600040101010101" pitchFamily="2" charset="-122"/>
                  </a:rPr>
                  <a:t>L1​ </a:t>
                </a:r>
                <a:r>
                  <a:rPr lang="zh-CN" altLang="en-US" b="1" dirty="0">
                    <a:latin typeface="华文中宋" panose="02010600040101010101" pitchFamily="2" charset="-122"/>
                    <a:ea typeface="华文中宋" panose="02010600040101010101" pitchFamily="2" charset="-122"/>
                  </a:rPr>
                  <a:t>损失来训练 </a:t>
                </a:r>
                <a:r>
                  <a:rPr lang="en-GB" altLang="zh-CN" b="1" dirty="0">
                    <a:latin typeface="华文中宋" panose="02010600040101010101" pitchFamily="2" charset="-122"/>
                    <a:ea typeface="华文中宋" panose="02010600040101010101" pitchFamily="2" charset="-122"/>
                  </a:rPr>
                  <a:t>FPE </a:t>
                </a:r>
                <a:r>
                  <a:rPr lang="zh-CN" altLang="en-US" b="1" dirty="0">
                    <a:latin typeface="华文中宋" panose="02010600040101010101" pitchFamily="2" charset="-122"/>
                    <a:ea typeface="华文中宋" panose="02010600040101010101" pitchFamily="2" charset="-122"/>
                  </a:rPr>
                  <a:t>和 </a:t>
                </a:r>
                <a:r>
                  <a:rPr lang="en-GB" altLang="zh-CN" b="1" dirty="0" err="1">
                    <a:latin typeface="华文中宋" panose="02010600040101010101" pitchFamily="2" charset="-122"/>
                    <a:ea typeface="华文中宋" panose="02010600040101010101" pitchFamily="2" charset="-122"/>
                  </a:rPr>
                  <a:t>PromptFormer</a:t>
                </a:r>
                <a:r>
                  <a:rPr lang="zh-CN" altLang="en-GB"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其中 </a:t>
                </a:r>
                <a14:m>
                  <m:oMath xmlns:m="http://schemas.openxmlformats.org/officeDocument/2006/math">
                    <m:sSub>
                      <m:sSubPr>
                        <m:ctrlPr>
                          <a:rPr lang="en-US" altLang="zh-CN" b="1" i="1" smtClean="0">
                            <a:latin typeface="Cambria Math" panose="02040503050406030204" pitchFamily="18" charset="0"/>
                            <a:ea typeface="华文中宋" panose="02010600040101010101" pitchFamily="2" charset="-122"/>
                          </a:rPr>
                        </m:ctrlPr>
                      </m:sSubPr>
                      <m:e>
                        <m:r>
                          <a:rPr lang="en-US" altLang="zh-CN" b="1" i="1" smtClean="0">
                            <a:latin typeface="Cambria Math" panose="02040503050406030204" pitchFamily="18" charset="0"/>
                            <a:ea typeface="华文中宋" panose="02010600040101010101" pitchFamily="2" charset="-122"/>
                          </a:rPr>
                          <m:t>𝑰</m:t>
                        </m:r>
                      </m:e>
                      <m:sub>
                        <m:r>
                          <a:rPr lang="en-US" altLang="zh-CN" b="1" i="1" smtClean="0">
                            <a:latin typeface="Cambria Math" panose="02040503050406030204" pitchFamily="18" charset="0"/>
                            <a:ea typeface="华文中宋" panose="02010600040101010101" pitchFamily="2" charset="-122"/>
                          </a:rPr>
                          <m:t>𝒓</m:t>
                        </m:r>
                      </m:sub>
                    </m:sSub>
                  </m:oMath>
                </a14:m>
                <a:r>
                  <a:rPr lang="zh-CN" altLang="en-US" b="1" dirty="0">
                    <a:latin typeface="华文中宋" panose="02010600040101010101" pitchFamily="2" charset="-122"/>
                    <a:ea typeface="华文中宋" panose="02010600040101010101" pitchFamily="2" charset="-122"/>
                  </a:rPr>
                  <a:t>是恢复的图像，</a:t>
                </a:r>
                <a:r>
                  <a:rPr lang="en-US" altLang="zh-CN" b="1" dirty="0">
                    <a:ea typeface="华文中宋" panose="02010600040101010101" pitchFamily="2" charset="-122"/>
                  </a:rPr>
                  <a:t> </a:t>
                </a:r>
                <a14:m>
                  <m:oMath xmlns:m="http://schemas.openxmlformats.org/officeDocument/2006/math">
                    <m:sSub>
                      <m:sSubPr>
                        <m:ctrlPr>
                          <a:rPr lang="en-US" altLang="zh-CN" b="1" i="1">
                            <a:latin typeface="Cambria Math" panose="02040503050406030204" pitchFamily="18" charset="0"/>
                            <a:ea typeface="华文中宋" panose="02010600040101010101" pitchFamily="2" charset="-122"/>
                          </a:rPr>
                        </m:ctrlPr>
                      </m:sSubPr>
                      <m:e>
                        <m:r>
                          <a:rPr lang="en-US" altLang="zh-CN" b="1" i="1">
                            <a:latin typeface="Cambria Math" panose="02040503050406030204" pitchFamily="18" charset="0"/>
                            <a:ea typeface="华文中宋" panose="02010600040101010101" pitchFamily="2" charset="-122"/>
                          </a:rPr>
                          <m:t>𝑰</m:t>
                        </m:r>
                      </m:e>
                      <m:sub>
                        <m:r>
                          <a:rPr lang="en-US" altLang="zh-CN" b="1" i="1" smtClean="0">
                            <a:latin typeface="Cambria Math" panose="02040503050406030204" pitchFamily="18" charset="0"/>
                            <a:ea typeface="华文中宋" panose="02010600040101010101" pitchFamily="2" charset="-122"/>
                          </a:rPr>
                          <m:t>𝒈𝒕</m:t>
                        </m:r>
                      </m:sub>
                    </m:sSub>
                  </m:oMath>
                </a14:m>
                <a:r>
                  <a:rPr lang="zh-CN" altLang="en-US" b="1" dirty="0">
                    <a:latin typeface="华文中宋" panose="02010600040101010101" pitchFamily="2" charset="-122"/>
                    <a:ea typeface="华文中宋" panose="02010600040101010101" pitchFamily="2" charset="-122"/>
                  </a:rPr>
                  <a:t>是真实的清晰图像 。通过这个预训练，</a:t>
                </a:r>
                <a:r>
                  <a:rPr lang="en-GB" altLang="zh-CN" b="1" dirty="0">
                    <a:latin typeface="华文中宋" panose="02010600040101010101" pitchFamily="2" charset="-122"/>
                    <a:ea typeface="华文中宋" panose="02010600040101010101" pitchFamily="2" charset="-122"/>
                  </a:rPr>
                  <a:t>FPE </a:t>
                </a:r>
                <a:r>
                  <a:rPr lang="zh-CN" altLang="en-US" b="1" dirty="0">
                    <a:latin typeface="华文中宋" panose="02010600040101010101" pitchFamily="2" charset="-122"/>
                    <a:ea typeface="华文中宋" panose="02010600040101010101" pitchFamily="2" charset="-122"/>
                  </a:rPr>
                  <a:t>就能学会准确地产生 </a:t>
                </a:r>
                <a:r>
                  <a:rPr lang="en-GB" altLang="zh-CN" b="1" dirty="0">
                    <a:latin typeface="华文中宋" panose="02010600040101010101" pitchFamily="2" charset="-122"/>
                    <a:ea typeface="华文中宋" panose="02010600040101010101" pitchFamily="2" charset="-122"/>
                  </a:rPr>
                  <a:t>LF </a:t>
                </a:r>
                <a:r>
                  <a:rPr lang="zh-CN" altLang="en-US" b="1" dirty="0">
                    <a:latin typeface="华文中宋" panose="02010600040101010101" pitchFamily="2" charset="-122"/>
                    <a:ea typeface="华文中宋" panose="02010600040101010101" pitchFamily="2" charset="-122"/>
                  </a:rPr>
                  <a:t>和 </a:t>
                </a:r>
                <a:r>
                  <a:rPr lang="en-GB" altLang="zh-CN" b="1" dirty="0">
                    <a:latin typeface="华文中宋" panose="02010600040101010101" pitchFamily="2" charset="-122"/>
                    <a:ea typeface="华文中宋" panose="02010600040101010101" pitchFamily="2" charset="-122"/>
                  </a:rPr>
                  <a:t>HF </a:t>
                </a:r>
                <a:r>
                  <a:rPr lang="zh-CN" altLang="en-US" b="1" dirty="0">
                    <a:latin typeface="华文中宋" panose="02010600040101010101" pitchFamily="2" charset="-122"/>
                    <a:ea typeface="华文中宋" panose="02010600040101010101" pitchFamily="2" charset="-122"/>
                  </a:rPr>
                  <a:t>提示 。</a:t>
                </a:r>
                <a:endParaRPr lang="zh-CN" altLang="en-US" b="1" dirty="0">
                  <a:latin typeface="华文中宋" panose="02010600040101010101" pitchFamily="2" charset="-122"/>
                  <a:ea typeface="华文中宋" panose="02010600040101010101" pitchFamily="2"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418904" y="1591671"/>
                <a:ext cx="3130208" cy="2991203"/>
              </a:xfrm>
              <a:prstGeom prst="rect">
                <a:avLst/>
              </a:prstGeom>
              <a:blipFill rotWithShape="1">
                <a:blip r:embed="rId4"/>
                <a:stretch>
                  <a:fillRect l="-14" t="-12" r="3" b="3"/>
                </a:stretch>
              </a:blipFill>
            </p:spPr>
            <p:txBody>
              <a:bodyPr/>
              <a:lstStyle/>
              <a:p>
                <a:r>
                  <a:rPr lang="zh-CN" altLang="en-US">
                    <a:noFill/>
                  </a:rPr>
                  <a:t> </a:t>
                </a:r>
              </a:p>
            </p:txBody>
          </p:sp>
        </mc:Fallback>
      </mc:AlternateContent>
      <p:pic>
        <p:nvPicPr>
          <p:cNvPr id="5" name="图片 4"/>
          <p:cNvPicPr>
            <a:picLocks noChangeAspect="1"/>
          </p:cNvPicPr>
          <p:nvPr/>
        </p:nvPicPr>
        <p:blipFill>
          <a:blip r:embed="rId5"/>
          <a:srcRect l="1515" r="3933"/>
          <a:stretch>
            <a:fillRect/>
          </a:stretch>
        </p:blipFill>
        <p:spPr>
          <a:xfrm>
            <a:off x="3403155" y="1760798"/>
            <a:ext cx="8391832" cy="427193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427680" y="1091364"/>
            <a:ext cx="2286000" cy="368300"/>
          </a:xfrm>
          <a:prstGeom prst="rect">
            <a:avLst/>
          </a:prstGeom>
        </p:spPr>
      </p:pic>
      <p:pic>
        <p:nvPicPr>
          <p:cNvPr id="7" name="图片 6"/>
          <p:cNvPicPr>
            <a:picLocks noChangeAspect="1"/>
          </p:cNvPicPr>
          <p:nvPr/>
        </p:nvPicPr>
        <p:blipFill>
          <a:blip r:embed="rId2"/>
          <a:stretch>
            <a:fillRect/>
          </a:stretch>
        </p:blipFill>
        <p:spPr>
          <a:xfrm>
            <a:off x="5302795" y="2833714"/>
            <a:ext cx="6309102" cy="3373089"/>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a:stretch>
            <a:fillRect/>
          </a:stretch>
        </p:blipFill>
        <p:spPr>
          <a:xfrm>
            <a:off x="1427680" y="976626"/>
            <a:ext cx="2276102" cy="258737"/>
          </a:xfrm>
          <a:prstGeom prst="rect">
            <a:avLst/>
          </a:prstGeom>
        </p:spPr>
      </p:pic>
      <p:sp>
        <p:nvSpPr>
          <p:cNvPr id="14" name="标题 1"/>
          <p:cNvSpPr txBox="1"/>
          <p:nvPr/>
        </p:nvSpPr>
        <p:spPr>
          <a:xfrm>
            <a:off x="1427680" y="927840"/>
            <a:ext cx="10413025" cy="652987"/>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itchFamily="34" charset="-122"/>
                <a:cs typeface="+mj-cs"/>
              </a:defRPr>
            </a:lvl1pPr>
          </a:lstStyle>
          <a:p>
            <a:r>
              <a:rPr lang="zh-CN" altLang="en-US" sz="3200" dirty="0"/>
              <a:t>提示生成与恢复 </a:t>
            </a:r>
            <a:r>
              <a:rPr lang="en-US" altLang="zh-CN" sz="3200" dirty="0"/>
              <a:t>(</a:t>
            </a:r>
            <a:r>
              <a:rPr lang="en-GB" altLang="zh-CN" sz="3200" dirty="0"/>
              <a:t>Prompt Generation and Restoration)</a:t>
            </a:r>
            <a:endParaRPr lang="zh-CN" altLang="en-US" sz="3200" dirty="0">
              <a:solidFill>
                <a:schemeClr val="accent4">
                  <a:lumMod val="50000"/>
                </a:schemeClr>
              </a:solidFill>
            </a:endParaRPr>
          </a:p>
        </p:txBody>
      </p:sp>
      <p:sp>
        <p:nvSpPr>
          <p:cNvPr id="6" name="文本框 5"/>
          <p:cNvSpPr txBox="1"/>
          <p:nvPr/>
        </p:nvSpPr>
        <p:spPr>
          <a:xfrm>
            <a:off x="580102" y="1456175"/>
            <a:ext cx="11031795" cy="157158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FF0000"/>
                </a:solidFill>
                <a:latin typeface="华文中宋" panose="02010600040101010101" pitchFamily="2" charset="-122"/>
                <a:ea typeface="华文中宋" panose="02010600040101010101" pitchFamily="2" charset="-122"/>
              </a:rPr>
              <a:t>目标：</a:t>
            </a:r>
            <a:r>
              <a:rPr lang="zh-CN" altLang="en-US" sz="1600" b="1" dirty="0">
                <a:latin typeface="华文中宋" panose="02010600040101010101" pitchFamily="2" charset="-122"/>
                <a:ea typeface="华文中宋" panose="02010600040101010101" pitchFamily="2" charset="-122"/>
              </a:rPr>
              <a:t>利用扩散模型 </a:t>
            </a:r>
            <a:r>
              <a:rPr lang="en-US" altLang="zh-CN" sz="1600" b="1" dirty="0">
                <a:latin typeface="华文中宋" panose="02010600040101010101" pitchFamily="2" charset="-122"/>
                <a:ea typeface="华文中宋" panose="02010600040101010101" pitchFamily="2" charset="-122"/>
              </a:rPr>
              <a:t>(</a:t>
            </a:r>
            <a:r>
              <a:rPr lang="en-GB" altLang="zh-CN" sz="1600" b="1" dirty="0">
                <a:latin typeface="华文中宋" panose="02010600040101010101" pitchFamily="2" charset="-122"/>
                <a:ea typeface="华文中宋" panose="02010600040101010101" pitchFamily="2" charset="-122"/>
              </a:rPr>
              <a:t>DMs) </a:t>
            </a:r>
            <a:r>
              <a:rPr lang="zh-CN" altLang="en-US" sz="1600" b="1" dirty="0">
                <a:latin typeface="华文中宋" panose="02010600040101010101" pitchFamily="2" charset="-122"/>
                <a:ea typeface="华文中宋" panose="02010600040101010101" pitchFamily="2" charset="-122"/>
              </a:rPr>
              <a:t>的生成能力，来生成更准确的提示，从而实现更好的反射去除效果 。</a:t>
            </a:r>
            <a:endParaRPr lang="zh-CN" altLang="en-US" sz="16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solidFill>
                  <a:srgbClr val="FF0000"/>
                </a:solidFill>
                <a:latin typeface="华文中宋" panose="02010600040101010101" pitchFamily="2" charset="-122"/>
                <a:ea typeface="华文中宋" panose="02010600040101010101" pitchFamily="2" charset="-122"/>
              </a:rPr>
              <a:t>双扩散模型：</a:t>
            </a:r>
            <a:r>
              <a:rPr lang="zh-CN" altLang="en-US" sz="1600" b="1" dirty="0">
                <a:latin typeface="华文中宋" panose="02010600040101010101" pitchFamily="2" charset="-122"/>
                <a:ea typeface="华文中宋" panose="02010600040101010101" pitchFamily="2" charset="-122"/>
              </a:rPr>
              <a:t>提出了一个包含两个扩散模型的提示生成器，一个用于生成 </a:t>
            </a:r>
            <a:r>
              <a:rPr lang="en-GB" altLang="zh-CN" sz="1600" b="1" dirty="0">
                <a:latin typeface="华文中宋" panose="02010600040101010101" pitchFamily="2" charset="-122"/>
                <a:ea typeface="华文中宋" panose="02010600040101010101" pitchFamily="2" charset="-122"/>
              </a:rPr>
              <a:t>LF </a:t>
            </a:r>
            <a:r>
              <a:rPr lang="zh-CN" altLang="en-US" sz="1600" b="1" dirty="0">
                <a:latin typeface="华文中宋" panose="02010600040101010101" pitchFamily="2" charset="-122"/>
                <a:ea typeface="华文中宋" panose="02010600040101010101" pitchFamily="2" charset="-122"/>
              </a:rPr>
              <a:t>提示，另一个用于生成 </a:t>
            </a:r>
            <a:r>
              <a:rPr lang="en-GB" altLang="zh-CN" sz="1600" b="1" dirty="0">
                <a:latin typeface="华文中宋" panose="02010600040101010101" pitchFamily="2" charset="-122"/>
                <a:ea typeface="华文中宋" panose="02010600040101010101" pitchFamily="2" charset="-122"/>
              </a:rPr>
              <a:t>HF </a:t>
            </a:r>
            <a:r>
              <a:rPr lang="zh-CN" altLang="en-US" sz="1600" b="1" dirty="0">
                <a:latin typeface="华文中宋" panose="02010600040101010101" pitchFamily="2" charset="-122"/>
                <a:ea typeface="华文中宋" panose="02010600040101010101" pitchFamily="2" charset="-122"/>
              </a:rPr>
              <a:t>提示 。这两个</a:t>
            </a:r>
            <a:r>
              <a:rPr lang="zh-CN" altLang="en-US" sz="1600" b="1" dirty="0">
                <a:solidFill>
                  <a:srgbClr val="FF0000"/>
                </a:solidFill>
                <a:latin typeface="华文中宋" panose="02010600040101010101" pitchFamily="2" charset="-122"/>
                <a:ea typeface="华文中宋" panose="02010600040101010101" pitchFamily="2" charset="-122"/>
              </a:rPr>
              <a:t>模型结构相同</a:t>
            </a:r>
            <a:r>
              <a:rPr lang="zh-CN" altLang="en-US" sz="1600" b="1" dirty="0">
                <a:latin typeface="华文中宋" panose="02010600040101010101" pitchFamily="2" charset="-122"/>
                <a:ea typeface="华文中宋" panose="02010600040101010101" pitchFamily="2" charset="-122"/>
              </a:rPr>
              <a:t>，其核心的去噪网络由一些线性层和 </a:t>
            </a:r>
            <a:r>
              <a:rPr lang="en-GB" altLang="zh-CN" sz="1600" b="1" dirty="0">
                <a:latin typeface="华文中宋" panose="02010600040101010101" pitchFamily="2" charset="-122"/>
                <a:ea typeface="华文中宋" panose="02010600040101010101" pitchFamily="2" charset="-122"/>
              </a:rPr>
              <a:t>Leaky </a:t>
            </a:r>
            <a:r>
              <a:rPr lang="en-GB" altLang="zh-CN" sz="1600" b="1" dirty="0" err="1">
                <a:latin typeface="华文中宋" panose="02010600040101010101" pitchFamily="2" charset="-122"/>
                <a:ea typeface="华文中宋" panose="02010600040101010101" pitchFamily="2" charset="-122"/>
              </a:rPr>
              <a:t>ReLU</a:t>
            </a:r>
            <a:r>
              <a:rPr lang="en-GB" altLang="zh-CN" sz="1600" b="1" dirty="0">
                <a:latin typeface="华文中宋" panose="02010600040101010101" pitchFamily="2" charset="-122"/>
                <a:ea typeface="华文中宋" panose="02010600040101010101" pitchFamily="2" charset="-122"/>
              </a:rPr>
              <a:t> </a:t>
            </a:r>
            <a:r>
              <a:rPr lang="zh-CN" altLang="en-US" sz="1600" b="1" dirty="0">
                <a:latin typeface="华文中宋" panose="02010600040101010101" pitchFamily="2" charset="-122"/>
                <a:ea typeface="华文中宋" panose="02010600040101010101" pitchFamily="2" charset="-122"/>
              </a:rPr>
              <a:t>组成 。</a:t>
            </a:r>
            <a:endParaRPr lang="en-US" altLang="zh-CN" sz="16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扩散模型过程 ：包含</a:t>
            </a:r>
            <a:r>
              <a:rPr lang="zh-CN" altLang="en-US" sz="1600" b="1" dirty="0">
                <a:solidFill>
                  <a:srgbClr val="FF0000"/>
                </a:solidFill>
                <a:latin typeface="华文中宋" panose="02010600040101010101" pitchFamily="2" charset="-122"/>
                <a:ea typeface="华文中宋" panose="02010600040101010101" pitchFamily="2" charset="-122"/>
              </a:rPr>
              <a:t>扩散过程 </a:t>
            </a:r>
            <a:r>
              <a:rPr lang="en-US" altLang="zh-CN" sz="1600" b="1" dirty="0">
                <a:solidFill>
                  <a:srgbClr val="FF0000"/>
                </a:solidFill>
                <a:latin typeface="华文中宋" panose="02010600040101010101" pitchFamily="2" charset="-122"/>
                <a:ea typeface="华文中宋" panose="02010600040101010101" pitchFamily="2" charset="-122"/>
              </a:rPr>
              <a:t>(</a:t>
            </a:r>
            <a:r>
              <a:rPr lang="en-GB" altLang="zh-CN" sz="1600" b="1" dirty="0">
                <a:solidFill>
                  <a:srgbClr val="FF0000"/>
                </a:solidFill>
                <a:latin typeface="华文中宋" panose="02010600040101010101" pitchFamily="2" charset="-122"/>
                <a:ea typeface="华文中宋" panose="02010600040101010101" pitchFamily="2" charset="-122"/>
              </a:rPr>
              <a:t>Diffusion Process) </a:t>
            </a:r>
            <a:r>
              <a:rPr lang="zh-CN" altLang="en-US" sz="1600" b="1" dirty="0">
                <a:latin typeface="华文中宋" panose="02010600040101010101" pitchFamily="2" charset="-122"/>
                <a:ea typeface="华文中宋" panose="02010600040101010101" pitchFamily="2" charset="-122"/>
              </a:rPr>
              <a:t>和</a:t>
            </a:r>
            <a:r>
              <a:rPr lang="zh-CN" altLang="en-US" sz="1600" b="1" dirty="0">
                <a:solidFill>
                  <a:srgbClr val="FF0000"/>
                </a:solidFill>
                <a:latin typeface="华文中宋" panose="02010600040101010101" pitchFamily="2" charset="-122"/>
                <a:ea typeface="华文中宋" panose="02010600040101010101" pitchFamily="2" charset="-122"/>
              </a:rPr>
              <a:t>生成过程 </a:t>
            </a:r>
            <a:r>
              <a:rPr lang="en-US" altLang="zh-CN" sz="1600" b="1" dirty="0">
                <a:solidFill>
                  <a:srgbClr val="FF0000"/>
                </a:solidFill>
                <a:latin typeface="华文中宋" panose="02010600040101010101" pitchFamily="2" charset="-122"/>
                <a:ea typeface="华文中宋" panose="02010600040101010101" pitchFamily="2" charset="-122"/>
              </a:rPr>
              <a:t>(</a:t>
            </a:r>
            <a:r>
              <a:rPr lang="en-GB" altLang="zh-CN" sz="1600" b="1" dirty="0">
                <a:solidFill>
                  <a:srgbClr val="FF0000"/>
                </a:solidFill>
                <a:latin typeface="华文中宋" panose="02010600040101010101" pitchFamily="2" charset="-122"/>
                <a:ea typeface="华文中宋" panose="02010600040101010101" pitchFamily="2" charset="-122"/>
              </a:rPr>
              <a:t>Generation Process) </a:t>
            </a:r>
            <a:endParaRPr lang="zh-CN" altLang="en-US" sz="1600" b="1" dirty="0">
              <a:solidFill>
                <a:srgbClr val="FF0000"/>
              </a:solidFill>
              <a:latin typeface="华文中宋" panose="02010600040101010101" pitchFamily="2" charset="-122"/>
              <a:ea typeface="华文中宋" panose="02010600040101010101" pitchFamily="2" charset="-122"/>
            </a:endParaRPr>
          </a:p>
        </p:txBody>
      </p:sp>
      <p:sp>
        <p:nvSpPr>
          <p:cNvPr id="8" name="矩形: 圆角 17"/>
          <p:cNvSpPr/>
          <p:nvPr/>
        </p:nvSpPr>
        <p:spPr>
          <a:xfrm>
            <a:off x="456682" y="3027759"/>
            <a:ext cx="1502747" cy="652987"/>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华文中宋" panose="02010600040101010101" pitchFamily="2" charset="-122"/>
                <a:ea typeface="华文中宋" panose="02010600040101010101" pitchFamily="2" charset="-122"/>
              </a:rPr>
              <a:t>扩散过程</a:t>
            </a:r>
            <a:endParaRPr lang="en-US" altLang="zh-CN" sz="1600" b="1" dirty="0">
              <a:latin typeface="华文中宋" panose="02010600040101010101" pitchFamily="2" charset="-122"/>
              <a:ea typeface="华文中宋" panose="02010600040101010101" pitchFamily="2" charset="-122"/>
            </a:endParaRPr>
          </a:p>
          <a:p>
            <a:pPr algn="ctr"/>
            <a:r>
              <a:rPr lang="zh-CN" altLang="en-US" sz="1600" b="1" dirty="0">
                <a:latin typeface="华文中宋" panose="02010600040101010101" pitchFamily="2" charset="-122"/>
                <a:ea typeface="华文中宋" panose="02010600040101010101" pitchFamily="2" charset="-122"/>
              </a:rPr>
              <a:t>（训练过程）</a:t>
            </a:r>
            <a:endParaRPr lang="zh-CN" altLang="en-US" sz="1600" b="1" dirty="0">
              <a:latin typeface="华文中宋" panose="02010600040101010101" pitchFamily="2" charset="-122"/>
              <a:ea typeface="华文中宋" panose="02010600040101010101" pitchFamily="2" charset="-122"/>
            </a:endParaRPr>
          </a:p>
        </p:txBody>
      </p:sp>
      <mc:AlternateContent xmlns:mc="http://schemas.openxmlformats.org/markup-compatibility/2006">
        <mc:Choice xmlns:a14="http://schemas.microsoft.com/office/drawing/2010/main" Requires="a14">
          <p:sp>
            <p:nvSpPr>
              <p:cNvPr id="9" name="文本框 8"/>
              <p:cNvSpPr txBox="1"/>
              <p:nvPr/>
            </p:nvSpPr>
            <p:spPr>
              <a:xfrm>
                <a:off x="558775" y="3867271"/>
                <a:ext cx="4481575" cy="8309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ea typeface="华文中宋" panose="02010600040101010101" pitchFamily="2" charset="-122"/>
                            </a:rPr>
                          </m:ctrlPr>
                        </m:sSubPr>
                        <m:e>
                          <m:r>
                            <m:rPr>
                              <m:nor/>
                            </m:rPr>
                            <a:rPr lang="zh-CN" altLang="en-US" sz="1600" b="1">
                              <a:latin typeface="华文中宋" panose="02010600040101010101" pitchFamily="2" charset="-122"/>
                              <a:ea typeface="华文中宋" panose="02010600040101010101" pitchFamily="2" charset="-122"/>
                            </a:rPr>
                            <m:t>预训练好的</m:t>
                          </m:r>
                          <m:r>
                            <a:rPr lang="en-US" altLang="zh-CN" sz="1600" b="1">
                              <a:latin typeface="Cambria Math" panose="02040503050406030204" pitchFamily="18" charset="0"/>
                              <a:ea typeface="华文中宋" panose="02010600040101010101" pitchFamily="2" charset="-122"/>
                            </a:rPr>
                            <m:t>𝐹𝑃𝐸</m:t>
                          </m:r>
                          <m:r>
                            <a:rPr lang="zh-CN" altLang="en-US" sz="1600" b="1">
                              <a:latin typeface="Cambria Math" panose="02040503050406030204" pitchFamily="18" charset="0"/>
                              <a:ea typeface="华文中宋" panose="02010600040101010101" pitchFamily="2" charset="-122"/>
                            </a:rPr>
                            <m:t>从清晰图像中提取的</m:t>
                          </m:r>
                          <m:r>
                            <m:rPr>
                              <m:sty m:val="p"/>
                            </m:rPr>
                            <a:rPr lang="en-US" altLang="zh-CN" sz="1600" b="1">
                              <a:latin typeface="Cambria Math" panose="02040503050406030204" pitchFamily="18" charset="0"/>
                              <a:ea typeface="华文中宋" panose="02010600040101010101" pitchFamily="2" charset="-122"/>
                            </a:rPr>
                            <m:t>LF</m:t>
                          </m:r>
                          <m:r>
                            <a:rPr lang="en-US" altLang="zh-CN" sz="1600" b="1">
                              <a:latin typeface="Cambria Math" panose="02040503050406030204" pitchFamily="18" charset="0"/>
                              <a:ea typeface="华文中宋" panose="02010600040101010101" pitchFamily="2" charset="-122"/>
                            </a:rPr>
                            <m:t>/</m:t>
                          </m:r>
                          <m:r>
                            <m:rPr>
                              <m:sty m:val="p"/>
                            </m:rPr>
                            <a:rPr lang="en-US" altLang="zh-CN" sz="1600" b="1">
                              <a:latin typeface="Cambria Math" panose="02040503050406030204" pitchFamily="18" charset="0"/>
                              <a:ea typeface="华文中宋" panose="02010600040101010101" pitchFamily="2" charset="-122"/>
                            </a:rPr>
                            <m:t>HF</m:t>
                          </m:r>
                          <m:r>
                            <a:rPr lang="zh-CN" altLang="en-US" sz="1600" b="1">
                              <a:latin typeface="Cambria Math" panose="02040503050406030204" pitchFamily="18" charset="0"/>
                              <a:ea typeface="华文中宋" panose="02010600040101010101" pitchFamily="2" charset="-122"/>
                            </a:rPr>
                            <m:t>提示</m:t>
                          </m:r>
                          <m:r>
                            <a:rPr lang="en-US" altLang="zh-CN" sz="1600" b="1">
                              <a:latin typeface="Cambria Math" panose="02040503050406030204" pitchFamily="18" charset="0"/>
                              <a:ea typeface="华文中宋" panose="02010600040101010101" pitchFamily="2" charset="-122"/>
                            </a:rPr>
                            <m:t>𝑃</m:t>
                          </m:r>
                        </m:e>
                        <m:sub>
                          <m:r>
                            <a:rPr lang="en-US" altLang="zh-CN" sz="1600" b="1">
                              <a:latin typeface="Cambria Math" panose="02040503050406030204" pitchFamily="18" charset="0"/>
                              <a:ea typeface="华文中宋" panose="02010600040101010101" pitchFamily="2" charset="-122"/>
                            </a:rPr>
                            <m:t>𝑙</m:t>
                          </m:r>
                        </m:sub>
                      </m:sSub>
                    </m:oMath>
                  </m:oMathPara>
                </a14:m>
                <a:endParaRPr lang="en-US" altLang="zh-CN" sz="1600" b="1" dirty="0">
                  <a:latin typeface="华文中宋" panose="02010600040101010101" pitchFamily="2" charset="-122"/>
                  <a:ea typeface="华文中宋" panose="02010600040101010101" pitchFamily="2" charset="-122"/>
                </a:endParaRPr>
              </a:p>
              <a:p>
                <a:r>
                  <a:rPr lang="zh-CN" altLang="en-US" sz="1600" b="1" dirty="0">
                    <a:latin typeface="华文中宋" panose="02010600040101010101" pitchFamily="2" charset="-122"/>
                    <a:ea typeface="华文中宋" panose="02010600040101010101" pitchFamily="2" charset="-122"/>
                  </a:rPr>
                  <a:t>损失函数是预测噪声和真实噪声之间的平方误差：</a:t>
                </a:r>
                <a:endParaRPr lang="zh-CN" altLang="en-US" sz="1600" b="1" dirty="0">
                  <a:latin typeface="华文中宋" panose="02010600040101010101" pitchFamily="2" charset="-122"/>
                  <a:ea typeface="华文中宋" panose="02010600040101010101" pitchFamily="2"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558775" y="3867271"/>
                <a:ext cx="4481575" cy="830997"/>
              </a:xfrm>
              <a:prstGeom prst="rect">
                <a:avLst/>
              </a:prstGeom>
              <a:blipFill rotWithShape="1">
                <a:blip r:embed="rId4"/>
                <a:stretch>
                  <a:fillRect l="-14" t="-15" r="-2089" b="65"/>
                </a:stretch>
              </a:blipFill>
            </p:spPr>
            <p:txBody>
              <a:bodyPr/>
              <a:lstStyle/>
              <a:p>
                <a:r>
                  <a:rPr lang="zh-CN" altLang="en-US">
                    <a:noFill/>
                  </a:rPr>
                  <a:t> </a:t>
                </a:r>
              </a:p>
            </p:txBody>
          </p:sp>
        </mc:Fallback>
      </mc:AlternateContent>
      <p:sp>
        <p:nvSpPr>
          <p:cNvPr id="10" name="矩形 9"/>
          <p:cNvSpPr/>
          <p:nvPr/>
        </p:nvSpPr>
        <p:spPr>
          <a:xfrm>
            <a:off x="5695843" y="2945823"/>
            <a:ext cx="400158" cy="483178"/>
          </a:xfrm>
          <a:prstGeom prst="rect">
            <a:avLst/>
          </a:prstGeom>
          <a:solidFill>
            <a:schemeClr val="accent3">
              <a:alpha val="10000"/>
            </a:schemeClr>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6"/>
          <p:cNvSpPr/>
          <p:nvPr/>
        </p:nvSpPr>
        <p:spPr>
          <a:xfrm rot="10800000" flipV="1">
            <a:off x="5221161" y="3170326"/>
            <a:ext cx="474682" cy="15649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5"/>
          <a:stretch>
            <a:fillRect/>
          </a:stretch>
        </p:blipFill>
        <p:spPr>
          <a:xfrm>
            <a:off x="998818" y="4781532"/>
            <a:ext cx="3601488" cy="582734"/>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1840523" y="3074645"/>
                <a:ext cx="4255476" cy="347852"/>
              </a:xfrm>
              <a:prstGeom prst="rect">
                <a:avLst/>
              </a:prstGeom>
              <a:noFill/>
            </p:spPr>
            <p:txBody>
              <a:bodyPr wrap="square" rtlCol="0">
                <a:spAutoFit/>
              </a:bodyPr>
              <a:lstStyle/>
              <a:p>
                <a:r>
                  <a:rPr lang="zh-CN" altLang="en-US" sz="1600" b="1" dirty="0">
                    <a:latin typeface="华文中宋" panose="02010600040101010101" pitchFamily="2" charset="-122"/>
                    <a:ea typeface="华文中宋" panose="02010600040101010101" pitchFamily="2" charset="-122"/>
                  </a:rPr>
                  <a:t>条件提示 </a:t>
                </a:r>
                <a14:m>
                  <m:oMath xmlns:m="http://schemas.openxmlformats.org/officeDocument/2006/math">
                    <m:sSubSup>
                      <m:sSubSupPr>
                        <m:ctrlPr>
                          <a:rPr lang="en-US" altLang="zh-CN" sz="1600" b="1" i="1" smtClean="0">
                            <a:latin typeface="Cambria Math" panose="02040503050406030204" pitchFamily="18" charset="0"/>
                            <a:ea typeface="华文中宋" panose="02010600040101010101" pitchFamily="2" charset="-122"/>
                          </a:rPr>
                        </m:ctrlPr>
                      </m:sSubSupPr>
                      <m:e>
                        <m:r>
                          <a:rPr lang="en-US" altLang="zh-CN" sz="1600" b="1" i="1" smtClean="0">
                            <a:latin typeface="Cambria Math" panose="02040503050406030204" pitchFamily="18" charset="0"/>
                            <a:ea typeface="华文中宋" panose="02010600040101010101" pitchFamily="2" charset="-122"/>
                          </a:rPr>
                          <m:t>𝑷</m:t>
                        </m:r>
                      </m:e>
                      <m:sub>
                        <m:r>
                          <a:rPr lang="en-US" altLang="zh-CN" sz="1600" b="1" i="1" smtClean="0">
                            <a:latin typeface="Cambria Math" panose="02040503050406030204" pitchFamily="18" charset="0"/>
                            <a:ea typeface="华文中宋" panose="02010600040101010101" pitchFamily="2" charset="-122"/>
                          </a:rPr>
                          <m:t>𝒄</m:t>
                        </m:r>
                      </m:sub>
                      <m:sup>
                        <m:r>
                          <a:rPr lang="en-US" altLang="zh-CN" sz="1600" b="1" i="1" smtClean="0">
                            <a:latin typeface="Cambria Math" panose="02040503050406030204" pitchFamily="18" charset="0"/>
                            <a:ea typeface="华文中宋" panose="02010600040101010101" pitchFamily="2" charset="-122"/>
                          </a:rPr>
                          <m:t>𝒍</m:t>
                        </m:r>
                      </m:sup>
                    </m:sSubSup>
                  </m:oMath>
                </a14:m>
                <a:r>
                  <a:rPr lang="en-GB" altLang="zh-CN" sz="1600" b="1" dirty="0">
                    <a:latin typeface="华文中宋" panose="02010600040101010101" pitchFamily="2" charset="-122"/>
                    <a:ea typeface="华文中宋" panose="02010600040101010101" pitchFamily="2" charset="-122"/>
                  </a:rPr>
                  <a:t>​ (</a:t>
                </a:r>
                <a:r>
                  <a:rPr lang="zh-CN" altLang="en-US" sz="1600" b="1" dirty="0">
                    <a:latin typeface="华文中宋" panose="02010600040101010101" pitchFamily="2" charset="-122"/>
                    <a:ea typeface="华文中宋" panose="02010600040101010101" pitchFamily="2" charset="-122"/>
                  </a:rPr>
                  <a:t>从带反射的输入中提取</a:t>
                </a:r>
                <a:r>
                  <a:rPr lang="en-US" altLang="zh-CN" sz="1600" b="1" dirty="0">
                    <a:latin typeface="华文中宋" panose="02010600040101010101" pitchFamily="2" charset="-122"/>
                    <a:ea typeface="华文中宋" panose="02010600040101010101" pitchFamily="2" charset="-122"/>
                  </a:rPr>
                  <a:t>) </a:t>
                </a:r>
                <a:endParaRPr lang="zh-CN" altLang="en-US" sz="1600" b="1" dirty="0">
                  <a:latin typeface="华文中宋" panose="02010600040101010101" pitchFamily="2" charset="-122"/>
                  <a:ea typeface="华文中宋" panose="02010600040101010101" pitchFamily="2"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1840523" y="3074645"/>
                <a:ext cx="4255476" cy="347852"/>
              </a:xfrm>
              <a:prstGeom prst="rect">
                <a:avLst/>
              </a:prstGeom>
              <a:blipFill rotWithShape="1">
                <a:blip r:embed="rId6"/>
                <a:stretch>
                  <a:fillRect l="-7" t="-175" r="15" b="139"/>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427680" y="1091364"/>
            <a:ext cx="2286000" cy="368300"/>
          </a:xfrm>
          <a:prstGeom prst="rect">
            <a:avLst/>
          </a:prstGeom>
        </p:spPr>
      </p:pic>
      <p:pic>
        <p:nvPicPr>
          <p:cNvPr id="7" name="图片 6"/>
          <p:cNvPicPr>
            <a:picLocks noChangeAspect="1"/>
          </p:cNvPicPr>
          <p:nvPr/>
        </p:nvPicPr>
        <p:blipFill>
          <a:blip r:embed="rId2"/>
          <a:stretch>
            <a:fillRect/>
          </a:stretch>
        </p:blipFill>
        <p:spPr>
          <a:xfrm>
            <a:off x="5302795" y="2833714"/>
            <a:ext cx="6309102" cy="3373089"/>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a:stretch>
            <a:fillRect/>
          </a:stretch>
        </p:blipFill>
        <p:spPr>
          <a:xfrm>
            <a:off x="1427680" y="976626"/>
            <a:ext cx="2276102" cy="258737"/>
          </a:xfrm>
          <a:prstGeom prst="rect">
            <a:avLst/>
          </a:prstGeom>
        </p:spPr>
      </p:pic>
      <p:sp>
        <p:nvSpPr>
          <p:cNvPr id="14" name="标题 1"/>
          <p:cNvSpPr txBox="1"/>
          <p:nvPr/>
        </p:nvSpPr>
        <p:spPr>
          <a:xfrm>
            <a:off x="1427680" y="927840"/>
            <a:ext cx="10413025" cy="652987"/>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itchFamily="34" charset="-122"/>
                <a:cs typeface="+mj-cs"/>
              </a:defRPr>
            </a:lvl1pPr>
          </a:lstStyle>
          <a:p>
            <a:r>
              <a:rPr lang="zh-CN" altLang="en-US" sz="3200" dirty="0"/>
              <a:t>提示生成与恢复 </a:t>
            </a:r>
            <a:r>
              <a:rPr lang="en-US" altLang="zh-CN" sz="3200" dirty="0"/>
              <a:t>(</a:t>
            </a:r>
            <a:r>
              <a:rPr lang="en-GB" altLang="zh-CN" sz="3200" dirty="0"/>
              <a:t>Prompt Generation and Restoration)</a:t>
            </a:r>
            <a:endParaRPr lang="zh-CN" altLang="en-US" sz="3200" dirty="0">
              <a:solidFill>
                <a:schemeClr val="accent4">
                  <a:lumMod val="50000"/>
                </a:schemeClr>
              </a:solidFill>
            </a:endParaRPr>
          </a:p>
        </p:txBody>
      </p:sp>
      <p:sp>
        <p:nvSpPr>
          <p:cNvPr id="6" name="文本框 5"/>
          <p:cNvSpPr txBox="1"/>
          <p:nvPr/>
        </p:nvSpPr>
        <p:spPr>
          <a:xfrm>
            <a:off x="580102" y="1456175"/>
            <a:ext cx="11031795" cy="157158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FF0000"/>
                </a:solidFill>
                <a:latin typeface="华文中宋" panose="02010600040101010101" pitchFamily="2" charset="-122"/>
                <a:ea typeface="华文中宋" panose="02010600040101010101" pitchFamily="2" charset="-122"/>
              </a:rPr>
              <a:t>目标：</a:t>
            </a:r>
            <a:r>
              <a:rPr lang="zh-CN" altLang="en-US" sz="1600" b="1" dirty="0">
                <a:latin typeface="华文中宋" panose="02010600040101010101" pitchFamily="2" charset="-122"/>
                <a:ea typeface="华文中宋" panose="02010600040101010101" pitchFamily="2" charset="-122"/>
              </a:rPr>
              <a:t>利用扩散模型 </a:t>
            </a:r>
            <a:r>
              <a:rPr lang="en-US" altLang="zh-CN" sz="1600" b="1" dirty="0">
                <a:latin typeface="华文中宋" panose="02010600040101010101" pitchFamily="2" charset="-122"/>
                <a:ea typeface="华文中宋" panose="02010600040101010101" pitchFamily="2" charset="-122"/>
              </a:rPr>
              <a:t>(</a:t>
            </a:r>
            <a:r>
              <a:rPr lang="en-GB" altLang="zh-CN" sz="1600" b="1" dirty="0">
                <a:latin typeface="华文中宋" panose="02010600040101010101" pitchFamily="2" charset="-122"/>
                <a:ea typeface="华文中宋" panose="02010600040101010101" pitchFamily="2" charset="-122"/>
              </a:rPr>
              <a:t>DMs) </a:t>
            </a:r>
            <a:r>
              <a:rPr lang="zh-CN" altLang="en-US" sz="1600" b="1" dirty="0">
                <a:latin typeface="华文中宋" panose="02010600040101010101" pitchFamily="2" charset="-122"/>
                <a:ea typeface="华文中宋" panose="02010600040101010101" pitchFamily="2" charset="-122"/>
              </a:rPr>
              <a:t>的生成能力，来生成更准确的提示，从而实现更好的反射去除效果 。</a:t>
            </a:r>
            <a:endParaRPr lang="zh-CN" altLang="en-US" sz="16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solidFill>
                  <a:srgbClr val="FF0000"/>
                </a:solidFill>
                <a:latin typeface="华文中宋" panose="02010600040101010101" pitchFamily="2" charset="-122"/>
                <a:ea typeface="华文中宋" panose="02010600040101010101" pitchFamily="2" charset="-122"/>
              </a:rPr>
              <a:t>双扩散模型：</a:t>
            </a:r>
            <a:r>
              <a:rPr lang="zh-CN" altLang="en-US" sz="1600" b="1" dirty="0">
                <a:latin typeface="华文中宋" panose="02010600040101010101" pitchFamily="2" charset="-122"/>
                <a:ea typeface="华文中宋" panose="02010600040101010101" pitchFamily="2" charset="-122"/>
              </a:rPr>
              <a:t>提出了一个包含两个扩散模型的提示生成器，一个用于生成 </a:t>
            </a:r>
            <a:r>
              <a:rPr lang="en-GB" altLang="zh-CN" sz="1600" b="1" dirty="0">
                <a:latin typeface="华文中宋" panose="02010600040101010101" pitchFamily="2" charset="-122"/>
                <a:ea typeface="华文中宋" panose="02010600040101010101" pitchFamily="2" charset="-122"/>
              </a:rPr>
              <a:t>LF </a:t>
            </a:r>
            <a:r>
              <a:rPr lang="zh-CN" altLang="en-US" sz="1600" b="1" dirty="0">
                <a:latin typeface="华文中宋" panose="02010600040101010101" pitchFamily="2" charset="-122"/>
                <a:ea typeface="华文中宋" panose="02010600040101010101" pitchFamily="2" charset="-122"/>
              </a:rPr>
              <a:t>提示，另一个用于生成 </a:t>
            </a:r>
            <a:r>
              <a:rPr lang="en-GB" altLang="zh-CN" sz="1600" b="1" dirty="0">
                <a:latin typeface="华文中宋" panose="02010600040101010101" pitchFamily="2" charset="-122"/>
                <a:ea typeface="华文中宋" panose="02010600040101010101" pitchFamily="2" charset="-122"/>
              </a:rPr>
              <a:t>HF </a:t>
            </a:r>
            <a:r>
              <a:rPr lang="zh-CN" altLang="en-US" sz="1600" b="1" dirty="0">
                <a:latin typeface="华文中宋" panose="02010600040101010101" pitchFamily="2" charset="-122"/>
                <a:ea typeface="华文中宋" panose="02010600040101010101" pitchFamily="2" charset="-122"/>
              </a:rPr>
              <a:t>提示 。这两个</a:t>
            </a:r>
            <a:r>
              <a:rPr lang="zh-CN" altLang="en-US" sz="1600" b="1" dirty="0">
                <a:solidFill>
                  <a:srgbClr val="FF0000"/>
                </a:solidFill>
                <a:latin typeface="华文中宋" panose="02010600040101010101" pitchFamily="2" charset="-122"/>
                <a:ea typeface="华文中宋" panose="02010600040101010101" pitchFamily="2" charset="-122"/>
              </a:rPr>
              <a:t>模型结构相同</a:t>
            </a:r>
            <a:r>
              <a:rPr lang="zh-CN" altLang="en-US" sz="1600" b="1" dirty="0">
                <a:latin typeface="华文中宋" panose="02010600040101010101" pitchFamily="2" charset="-122"/>
                <a:ea typeface="华文中宋" panose="02010600040101010101" pitchFamily="2" charset="-122"/>
              </a:rPr>
              <a:t>，其核心的去噪网络由一些线性层和 </a:t>
            </a:r>
            <a:r>
              <a:rPr lang="en-GB" altLang="zh-CN" sz="1600" b="1" dirty="0">
                <a:latin typeface="华文中宋" panose="02010600040101010101" pitchFamily="2" charset="-122"/>
                <a:ea typeface="华文中宋" panose="02010600040101010101" pitchFamily="2" charset="-122"/>
              </a:rPr>
              <a:t>Leaky </a:t>
            </a:r>
            <a:r>
              <a:rPr lang="en-GB" altLang="zh-CN" sz="1600" b="1" dirty="0" err="1">
                <a:latin typeface="华文中宋" panose="02010600040101010101" pitchFamily="2" charset="-122"/>
                <a:ea typeface="华文中宋" panose="02010600040101010101" pitchFamily="2" charset="-122"/>
              </a:rPr>
              <a:t>ReLU</a:t>
            </a:r>
            <a:r>
              <a:rPr lang="en-GB" altLang="zh-CN" sz="1600" b="1" dirty="0">
                <a:latin typeface="华文中宋" panose="02010600040101010101" pitchFamily="2" charset="-122"/>
                <a:ea typeface="华文中宋" panose="02010600040101010101" pitchFamily="2" charset="-122"/>
              </a:rPr>
              <a:t> </a:t>
            </a:r>
            <a:r>
              <a:rPr lang="zh-CN" altLang="en-US" sz="1600" b="1" dirty="0">
                <a:latin typeface="华文中宋" panose="02010600040101010101" pitchFamily="2" charset="-122"/>
                <a:ea typeface="华文中宋" panose="02010600040101010101" pitchFamily="2" charset="-122"/>
              </a:rPr>
              <a:t>组成 。</a:t>
            </a:r>
            <a:endParaRPr lang="en-US" altLang="zh-CN" sz="16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扩散模型过程 ：包含</a:t>
            </a:r>
            <a:r>
              <a:rPr lang="zh-CN" altLang="en-US" sz="1600" b="1" dirty="0">
                <a:solidFill>
                  <a:srgbClr val="FF0000"/>
                </a:solidFill>
                <a:latin typeface="华文中宋" panose="02010600040101010101" pitchFamily="2" charset="-122"/>
                <a:ea typeface="华文中宋" panose="02010600040101010101" pitchFamily="2" charset="-122"/>
              </a:rPr>
              <a:t>扩散过程 </a:t>
            </a:r>
            <a:r>
              <a:rPr lang="en-US" altLang="zh-CN" sz="1600" b="1" dirty="0">
                <a:solidFill>
                  <a:srgbClr val="FF0000"/>
                </a:solidFill>
                <a:latin typeface="华文中宋" panose="02010600040101010101" pitchFamily="2" charset="-122"/>
                <a:ea typeface="华文中宋" panose="02010600040101010101" pitchFamily="2" charset="-122"/>
              </a:rPr>
              <a:t>(</a:t>
            </a:r>
            <a:r>
              <a:rPr lang="en-GB" altLang="zh-CN" sz="1600" b="1" dirty="0">
                <a:solidFill>
                  <a:srgbClr val="FF0000"/>
                </a:solidFill>
                <a:latin typeface="华文中宋" panose="02010600040101010101" pitchFamily="2" charset="-122"/>
                <a:ea typeface="华文中宋" panose="02010600040101010101" pitchFamily="2" charset="-122"/>
              </a:rPr>
              <a:t>Diffusion Process) </a:t>
            </a:r>
            <a:r>
              <a:rPr lang="zh-CN" altLang="en-US" sz="1600" b="1" dirty="0">
                <a:latin typeface="华文中宋" panose="02010600040101010101" pitchFamily="2" charset="-122"/>
                <a:ea typeface="华文中宋" panose="02010600040101010101" pitchFamily="2" charset="-122"/>
              </a:rPr>
              <a:t>和</a:t>
            </a:r>
            <a:r>
              <a:rPr lang="zh-CN" altLang="en-US" sz="1600" b="1" dirty="0">
                <a:solidFill>
                  <a:srgbClr val="FF0000"/>
                </a:solidFill>
                <a:latin typeface="华文中宋" panose="02010600040101010101" pitchFamily="2" charset="-122"/>
                <a:ea typeface="华文中宋" panose="02010600040101010101" pitchFamily="2" charset="-122"/>
              </a:rPr>
              <a:t>生成过程 </a:t>
            </a:r>
            <a:r>
              <a:rPr lang="en-US" altLang="zh-CN" sz="1600" b="1" dirty="0">
                <a:solidFill>
                  <a:srgbClr val="FF0000"/>
                </a:solidFill>
                <a:latin typeface="华文中宋" panose="02010600040101010101" pitchFamily="2" charset="-122"/>
                <a:ea typeface="华文中宋" panose="02010600040101010101" pitchFamily="2" charset="-122"/>
              </a:rPr>
              <a:t>(</a:t>
            </a:r>
            <a:r>
              <a:rPr lang="en-GB" altLang="zh-CN" sz="1600" b="1" dirty="0">
                <a:solidFill>
                  <a:srgbClr val="FF0000"/>
                </a:solidFill>
                <a:latin typeface="华文中宋" panose="02010600040101010101" pitchFamily="2" charset="-122"/>
                <a:ea typeface="华文中宋" panose="02010600040101010101" pitchFamily="2" charset="-122"/>
              </a:rPr>
              <a:t>Generation Process) </a:t>
            </a:r>
            <a:endParaRPr lang="zh-CN" altLang="en-US" sz="1600" b="1" dirty="0">
              <a:solidFill>
                <a:srgbClr val="FF0000"/>
              </a:solidFill>
              <a:latin typeface="华文中宋" panose="02010600040101010101" pitchFamily="2" charset="-122"/>
              <a:ea typeface="华文中宋" panose="02010600040101010101" pitchFamily="2" charset="-122"/>
            </a:endParaRPr>
          </a:p>
        </p:txBody>
      </p:sp>
      <p:sp>
        <p:nvSpPr>
          <p:cNvPr id="8" name="矩形: 圆角 17"/>
          <p:cNvSpPr/>
          <p:nvPr/>
        </p:nvSpPr>
        <p:spPr>
          <a:xfrm>
            <a:off x="456682" y="3027759"/>
            <a:ext cx="1334715" cy="585299"/>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华文中宋" panose="02010600040101010101" pitchFamily="2" charset="-122"/>
                <a:ea typeface="华文中宋" panose="02010600040101010101" pitchFamily="2" charset="-122"/>
              </a:rPr>
              <a:t>生成过程</a:t>
            </a:r>
            <a:endParaRPr lang="en-US" altLang="zh-CN" sz="1600" b="1" dirty="0">
              <a:latin typeface="华文中宋" panose="02010600040101010101" pitchFamily="2" charset="-122"/>
              <a:ea typeface="华文中宋" panose="02010600040101010101" pitchFamily="2" charset="-122"/>
            </a:endParaRPr>
          </a:p>
          <a:p>
            <a:pPr algn="ctr"/>
            <a:r>
              <a:rPr lang="zh-CN" altLang="en-US" sz="1600" b="1" dirty="0">
                <a:latin typeface="华文中宋" panose="02010600040101010101" pitchFamily="2" charset="-122"/>
                <a:ea typeface="华文中宋" panose="02010600040101010101" pitchFamily="2" charset="-122"/>
              </a:rPr>
              <a:t>（推理过程）</a:t>
            </a:r>
            <a:endParaRPr lang="zh-CN" altLang="en-US" sz="1600" b="1" dirty="0">
              <a:latin typeface="华文中宋" panose="02010600040101010101" pitchFamily="2" charset="-122"/>
              <a:ea typeface="华文中宋" panose="02010600040101010101" pitchFamily="2" charset="-122"/>
            </a:endParaRPr>
          </a:p>
        </p:txBody>
      </p:sp>
      <mc:AlternateContent xmlns:mc="http://schemas.openxmlformats.org/markup-compatibility/2006">
        <mc:Choice xmlns:a14="http://schemas.microsoft.com/office/drawing/2010/main" Requires="a14">
          <p:sp>
            <p:nvSpPr>
              <p:cNvPr id="9" name="文本框 8"/>
              <p:cNvSpPr txBox="1"/>
              <p:nvPr/>
            </p:nvSpPr>
            <p:spPr>
              <a:xfrm>
                <a:off x="558776" y="3596405"/>
                <a:ext cx="4481575" cy="217130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从一个随机的高斯噪声向量开始</a:t>
                </a:r>
                <a:endParaRPr lang="en-US" altLang="zh-CN" sz="1600" b="1"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在条件提示 </a:t>
                </a:r>
                <a14:m>
                  <m:oMath xmlns:m="http://schemas.openxmlformats.org/officeDocument/2006/math">
                    <m:sSubSup>
                      <m:sSubSupPr>
                        <m:ctrlPr>
                          <a:rPr lang="en-US" altLang="zh-CN" sz="1600" b="1" i="1">
                            <a:latin typeface="Cambria Math" panose="02040503050406030204" pitchFamily="18" charset="0"/>
                            <a:ea typeface="华文中宋" panose="02010600040101010101" pitchFamily="2" charset="-122"/>
                          </a:rPr>
                        </m:ctrlPr>
                      </m:sSubSupPr>
                      <m:e>
                        <m:r>
                          <a:rPr lang="en-US" altLang="zh-CN" sz="1600" b="1" i="1">
                            <a:latin typeface="Cambria Math" panose="02040503050406030204" pitchFamily="18" charset="0"/>
                            <a:ea typeface="华文中宋" panose="02010600040101010101" pitchFamily="2" charset="-122"/>
                          </a:rPr>
                          <m:t>𝑷</m:t>
                        </m:r>
                      </m:e>
                      <m:sub>
                        <m:r>
                          <a:rPr lang="en-US" altLang="zh-CN" sz="1600" b="1" i="1">
                            <a:latin typeface="Cambria Math" panose="02040503050406030204" pitchFamily="18" charset="0"/>
                            <a:ea typeface="华文中宋" panose="02010600040101010101" pitchFamily="2" charset="-122"/>
                          </a:rPr>
                          <m:t>𝒄</m:t>
                        </m:r>
                      </m:sub>
                      <m:sup>
                        <m:r>
                          <a:rPr lang="en-US" altLang="zh-CN" sz="1600" b="1" i="1">
                            <a:latin typeface="Cambria Math" panose="02040503050406030204" pitchFamily="18" charset="0"/>
                            <a:ea typeface="华文中宋" panose="02010600040101010101" pitchFamily="2" charset="-122"/>
                          </a:rPr>
                          <m:t>𝒍</m:t>
                        </m:r>
                      </m:sup>
                    </m:sSubSup>
                  </m:oMath>
                </a14:m>
                <a:r>
                  <a:rPr lang="en-GB" altLang="zh-CN" sz="1600" b="1" dirty="0">
                    <a:latin typeface="华文中宋" panose="02010600040101010101" pitchFamily="2" charset="-122"/>
                    <a:ea typeface="华文中宋" panose="02010600040101010101" pitchFamily="2" charset="-122"/>
                  </a:rPr>
                  <a:t>​​ </a:t>
                </a:r>
                <a:r>
                  <a:rPr lang="zh-CN" altLang="en-US" sz="1600" b="1" dirty="0">
                    <a:latin typeface="华文中宋" panose="02010600040101010101" pitchFamily="2" charset="-122"/>
                    <a:ea typeface="华文中宋" panose="02010600040101010101" pitchFamily="2" charset="-122"/>
                  </a:rPr>
                  <a:t>的引导下，逐步使用训练好的去噪网络 </a:t>
                </a:r>
                <a:r>
                  <a:rPr lang="el-GR" altLang="zh-CN" sz="1600" b="1" dirty="0">
                    <a:latin typeface="华文中宋" panose="02010600040101010101" pitchFamily="2" charset="-122"/>
                    <a:ea typeface="华文中宋" panose="02010600040101010101" pitchFamily="2" charset="-122"/>
                  </a:rPr>
                  <a:t>ϵθ​ </a:t>
                </a:r>
                <a:r>
                  <a:rPr lang="zh-CN" altLang="en-US" sz="1600" b="1" dirty="0">
                    <a:latin typeface="华文中宋" panose="02010600040101010101" pitchFamily="2" charset="-122"/>
                    <a:ea typeface="华文中宋" panose="02010600040101010101" pitchFamily="2" charset="-122"/>
                  </a:rPr>
                  <a:t>来预测并减去噪声 </a:t>
                </a:r>
                <a:endParaRPr lang="en-US" altLang="zh-CN" sz="1600" b="1"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公式为</a:t>
                </a:r>
                <a:endParaRPr lang="en-US" altLang="zh-CN" sz="1600" b="1"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Ø"/>
                </a:pPr>
                <a:endParaRPr lang="en-US" altLang="zh-CN" sz="1600" b="1"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Ø"/>
                </a:pPr>
                <a:endParaRPr lang="en-US" altLang="zh-CN" sz="1600" b="1"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Ø"/>
                </a:pPr>
                <a:endParaRPr lang="en-US" altLang="zh-CN" sz="1600" b="1" dirty="0">
                  <a:latin typeface="华文中宋" panose="02010600040101010101" pitchFamily="2" charset="-122"/>
                  <a:ea typeface="华文中宋" panose="02010600040101010101" pitchFamily="2" charset="-122"/>
                </a:endParaRPr>
              </a:p>
              <a:p>
                <a:pPr marL="285750" indent="-285750">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最终得到生成的频率提示</a:t>
                </a:r>
                <a14:m>
                  <m:oMath xmlns:m="http://schemas.openxmlformats.org/officeDocument/2006/math">
                    <m:sSubSup>
                      <m:sSubSupPr>
                        <m:ctrlPr>
                          <a:rPr lang="en-US" altLang="zh-CN" sz="1600" b="1" i="1" smtClean="0">
                            <a:latin typeface="Cambria Math" panose="02040503050406030204" pitchFamily="18" charset="0"/>
                            <a:ea typeface="华文中宋" panose="02010600040101010101" pitchFamily="2" charset="-122"/>
                          </a:rPr>
                        </m:ctrlPr>
                      </m:sSubSupPr>
                      <m:e>
                        <m:acc>
                          <m:accPr>
                            <m:ctrlPr>
                              <a:rPr lang="en-US" altLang="zh-CN" sz="1600" b="1" i="1" smtClean="0">
                                <a:latin typeface="Cambria Math" panose="02040503050406030204" pitchFamily="18" charset="0"/>
                                <a:ea typeface="华文中宋" panose="02010600040101010101" pitchFamily="2" charset="-122"/>
                              </a:rPr>
                            </m:ctrlPr>
                          </m:accPr>
                          <m:e>
                            <m:r>
                              <a:rPr lang="en-US" altLang="zh-CN" sz="1600" b="1" i="1" smtClean="0">
                                <a:latin typeface="Cambria Math" panose="02040503050406030204" pitchFamily="18" charset="0"/>
                                <a:ea typeface="华文中宋" panose="02010600040101010101" pitchFamily="2" charset="-122"/>
                              </a:rPr>
                              <m:t>𝑷</m:t>
                            </m:r>
                          </m:e>
                        </m:acc>
                      </m:e>
                      <m:sub>
                        <m:r>
                          <a:rPr lang="en-US" altLang="zh-CN" sz="1600" b="1" i="1" smtClean="0">
                            <a:latin typeface="Cambria Math" panose="02040503050406030204" pitchFamily="18" charset="0"/>
                            <a:ea typeface="华文中宋" panose="02010600040101010101" pitchFamily="2" charset="-122"/>
                          </a:rPr>
                          <m:t>𝑻</m:t>
                        </m:r>
                        <m:r>
                          <a:rPr lang="en-US" altLang="zh-CN" sz="1600" b="1" i="1" smtClean="0">
                            <a:latin typeface="Cambria Math" panose="02040503050406030204" pitchFamily="18" charset="0"/>
                            <a:ea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𝟎</m:t>
                        </m:r>
                      </m:sub>
                      <m:sup>
                        <m:r>
                          <a:rPr lang="en-US" altLang="zh-CN" sz="1600" b="1" i="1" smtClean="0">
                            <a:latin typeface="Cambria Math" panose="02040503050406030204" pitchFamily="18" charset="0"/>
                            <a:ea typeface="华文中宋" panose="02010600040101010101" pitchFamily="2" charset="-122"/>
                          </a:rPr>
                          <m:t>𝒍</m:t>
                        </m:r>
                      </m:sup>
                    </m:sSubSup>
                    <m:r>
                      <a:rPr lang="en-US" altLang="zh-CN" sz="1600" b="1" i="1" smtClean="0">
                        <a:latin typeface="Cambria Math" panose="02040503050406030204" pitchFamily="18" charset="0"/>
                        <a:ea typeface="华文中宋" panose="02010600040101010101" pitchFamily="2" charset="-122"/>
                      </a:rPr>
                      <m:t> &amp;</m:t>
                    </m:r>
                    <m:sSubSup>
                      <m:sSubSupPr>
                        <m:ctrlPr>
                          <a:rPr lang="en-US" altLang="zh-CN" sz="1600" b="1" i="1">
                            <a:latin typeface="Cambria Math" panose="02040503050406030204" pitchFamily="18" charset="0"/>
                            <a:ea typeface="华文中宋" panose="02010600040101010101" pitchFamily="2" charset="-122"/>
                          </a:rPr>
                        </m:ctrlPr>
                      </m:sSubSupPr>
                      <m:e>
                        <m:acc>
                          <m:accPr>
                            <m:ctrlPr>
                              <a:rPr lang="en-US" altLang="zh-CN" sz="1600" b="1" i="1">
                                <a:latin typeface="Cambria Math" panose="02040503050406030204" pitchFamily="18" charset="0"/>
                                <a:ea typeface="华文中宋" panose="02010600040101010101" pitchFamily="2" charset="-122"/>
                              </a:rPr>
                            </m:ctrlPr>
                          </m:accPr>
                          <m:e>
                            <m:r>
                              <a:rPr lang="en-US" altLang="zh-CN" sz="1600" b="1" i="1" smtClean="0">
                                <a:latin typeface="Cambria Math" panose="02040503050406030204" pitchFamily="18" charset="0"/>
                                <a:ea typeface="华文中宋" panose="02010600040101010101" pitchFamily="2" charset="-122"/>
                              </a:rPr>
                              <m:t> </m:t>
                            </m:r>
                            <m:r>
                              <a:rPr lang="en-US" altLang="zh-CN" sz="1600" b="1" i="1">
                                <a:latin typeface="Cambria Math" panose="02040503050406030204" pitchFamily="18" charset="0"/>
                                <a:ea typeface="华文中宋" panose="02010600040101010101" pitchFamily="2" charset="-122"/>
                              </a:rPr>
                              <m:t>𝑷</m:t>
                            </m:r>
                          </m:e>
                        </m:acc>
                      </m:e>
                      <m:sub>
                        <m:r>
                          <a:rPr lang="en-US" altLang="zh-CN" sz="1600" b="1" i="1">
                            <a:latin typeface="Cambria Math" panose="02040503050406030204" pitchFamily="18" charset="0"/>
                            <a:ea typeface="华文中宋" panose="02010600040101010101" pitchFamily="2" charset="-122"/>
                          </a:rPr>
                          <m:t>𝑻</m:t>
                        </m:r>
                        <m:r>
                          <a:rPr lang="en-US" altLang="zh-CN" sz="1600" b="1"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𝟎</m:t>
                        </m:r>
                      </m:sub>
                      <m:sup>
                        <m:r>
                          <a:rPr lang="en-US" altLang="zh-CN" sz="1600" b="1" i="1" smtClean="0">
                            <a:latin typeface="Cambria Math" panose="02040503050406030204" pitchFamily="18" charset="0"/>
                            <a:ea typeface="Cambria Math" panose="02040503050406030204" pitchFamily="18" charset="0"/>
                          </a:rPr>
                          <m:t>𝒉</m:t>
                        </m:r>
                      </m:sup>
                    </m:sSubSup>
                  </m:oMath>
                </a14:m>
                <a:endParaRPr lang="zh-CN" altLang="en-US" sz="1600" b="1" dirty="0">
                  <a:latin typeface="华文中宋" panose="02010600040101010101" pitchFamily="2" charset="-122"/>
                  <a:ea typeface="华文中宋" panose="02010600040101010101" pitchFamily="2"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558776" y="3596405"/>
                <a:ext cx="4481575" cy="2171300"/>
              </a:xfrm>
              <a:prstGeom prst="rect">
                <a:avLst/>
              </a:prstGeom>
              <a:blipFill rotWithShape="1">
                <a:blip r:embed="rId4"/>
                <a:stretch>
                  <a:fillRect l="-14" t="-18" r="8"/>
                </a:stretch>
              </a:blipFill>
            </p:spPr>
            <p:txBody>
              <a:bodyPr/>
              <a:lstStyle/>
              <a:p>
                <a:r>
                  <a:rPr lang="zh-CN" altLang="en-US">
                    <a:noFill/>
                  </a:rPr>
                  <a:t> </a:t>
                </a:r>
              </a:p>
            </p:txBody>
          </p:sp>
        </mc:Fallback>
      </mc:AlternateContent>
      <p:sp>
        <p:nvSpPr>
          <p:cNvPr id="10" name="矩形 9"/>
          <p:cNvSpPr/>
          <p:nvPr/>
        </p:nvSpPr>
        <p:spPr>
          <a:xfrm>
            <a:off x="8717210" y="2909252"/>
            <a:ext cx="400158" cy="483178"/>
          </a:xfrm>
          <a:prstGeom prst="rect">
            <a:avLst/>
          </a:prstGeom>
          <a:solidFill>
            <a:schemeClr val="accent3">
              <a:alpha val="10000"/>
            </a:schemeClr>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6"/>
          <p:cNvSpPr/>
          <p:nvPr/>
        </p:nvSpPr>
        <p:spPr>
          <a:xfrm rot="10800000" flipV="1">
            <a:off x="5327898" y="3146566"/>
            <a:ext cx="3389312" cy="245864"/>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3" name="文本框 12"/>
              <p:cNvSpPr txBox="1"/>
              <p:nvPr/>
            </p:nvSpPr>
            <p:spPr>
              <a:xfrm>
                <a:off x="1791398" y="3002736"/>
                <a:ext cx="3536499" cy="347852"/>
              </a:xfrm>
              <a:prstGeom prst="rect">
                <a:avLst/>
              </a:prstGeom>
              <a:noFill/>
            </p:spPr>
            <p:txBody>
              <a:bodyPr wrap="square" rtlCol="0">
                <a:spAutoFit/>
              </a:bodyPr>
              <a:lstStyle/>
              <a:p>
                <a:r>
                  <a:rPr lang="zh-CN" altLang="en-US" sz="1600" b="1" dirty="0">
                    <a:latin typeface="华文中宋" panose="02010600040101010101" pitchFamily="2" charset="-122"/>
                    <a:ea typeface="华文中宋" panose="02010600040101010101" pitchFamily="2" charset="-122"/>
                  </a:rPr>
                  <a:t>条件提示 </a:t>
                </a:r>
                <a14:m>
                  <m:oMath xmlns:m="http://schemas.openxmlformats.org/officeDocument/2006/math">
                    <m:sSubSup>
                      <m:sSubSupPr>
                        <m:ctrlPr>
                          <a:rPr lang="en-US" altLang="zh-CN" sz="1600" b="1" i="1" smtClean="0">
                            <a:latin typeface="Cambria Math" panose="02040503050406030204" pitchFamily="18" charset="0"/>
                            <a:ea typeface="华文中宋" panose="02010600040101010101" pitchFamily="2" charset="-122"/>
                          </a:rPr>
                        </m:ctrlPr>
                      </m:sSubSupPr>
                      <m:e>
                        <m:r>
                          <a:rPr lang="en-US" altLang="zh-CN" sz="1600" b="1" i="1" smtClean="0">
                            <a:latin typeface="Cambria Math" panose="02040503050406030204" pitchFamily="18" charset="0"/>
                            <a:ea typeface="华文中宋" panose="02010600040101010101" pitchFamily="2" charset="-122"/>
                          </a:rPr>
                          <m:t>𝑷</m:t>
                        </m:r>
                      </m:e>
                      <m:sub>
                        <m:r>
                          <a:rPr lang="en-US" altLang="zh-CN" sz="1600" b="1" i="1" smtClean="0">
                            <a:latin typeface="Cambria Math" panose="02040503050406030204" pitchFamily="18" charset="0"/>
                            <a:ea typeface="华文中宋" panose="02010600040101010101" pitchFamily="2" charset="-122"/>
                          </a:rPr>
                          <m:t>𝒄</m:t>
                        </m:r>
                      </m:sub>
                      <m:sup>
                        <m:r>
                          <a:rPr lang="en-US" altLang="zh-CN" sz="1600" b="1" i="1" smtClean="0">
                            <a:latin typeface="Cambria Math" panose="02040503050406030204" pitchFamily="18" charset="0"/>
                            <a:ea typeface="华文中宋" panose="02010600040101010101" pitchFamily="2" charset="-122"/>
                          </a:rPr>
                          <m:t>𝒍</m:t>
                        </m:r>
                      </m:sup>
                    </m:sSubSup>
                  </m:oMath>
                </a14:m>
                <a:r>
                  <a:rPr lang="en-GB" altLang="zh-CN" sz="1600" b="1" dirty="0">
                    <a:latin typeface="华文中宋" panose="02010600040101010101" pitchFamily="2" charset="-122"/>
                    <a:ea typeface="华文中宋" panose="02010600040101010101" pitchFamily="2" charset="-122"/>
                  </a:rPr>
                  <a:t>​ (</a:t>
                </a:r>
                <a:r>
                  <a:rPr lang="zh-CN" altLang="en-US" sz="1600" b="1" dirty="0">
                    <a:latin typeface="华文中宋" panose="02010600040101010101" pitchFamily="2" charset="-122"/>
                    <a:ea typeface="华文中宋" panose="02010600040101010101" pitchFamily="2" charset="-122"/>
                  </a:rPr>
                  <a:t>从带反射的输入中提取</a:t>
                </a:r>
                <a:r>
                  <a:rPr lang="en-US" altLang="zh-CN" sz="1600" b="1" dirty="0">
                    <a:latin typeface="华文中宋" panose="02010600040101010101" pitchFamily="2" charset="-122"/>
                    <a:ea typeface="华文中宋" panose="02010600040101010101" pitchFamily="2" charset="-122"/>
                  </a:rPr>
                  <a:t>) </a:t>
                </a:r>
                <a:endParaRPr lang="zh-CN" altLang="en-US" sz="1600" b="1" dirty="0">
                  <a:latin typeface="华文中宋" panose="02010600040101010101" pitchFamily="2" charset="-122"/>
                  <a:ea typeface="华文中宋" panose="02010600040101010101" pitchFamily="2"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1791398" y="3002736"/>
                <a:ext cx="3536499" cy="347852"/>
              </a:xfrm>
              <a:prstGeom prst="rect">
                <a:avLst/>
              </a:prstGeom>
              <a:blipFill rotWithShape="1">
                <a:blip r:embed="rId5"/>
                <a:stretch>
                  <a:fillRect l="-2" t="-131" r="7" b="94"/>
                </a:stretch>
              </a:blipFill>
            </p:spPr>
            <p:txBody>
              <a:bodyPr/>
              <a:lstStyle/>
              <a:p>
                <a:r>
                  <a:rPr lang="zh-CN" altLang="en-US">
                    <a:noFill/>
                  </a:rPr>
                  <a:t> </a:t>
                </a:r>
              </a:p>
            </p:txBody>
          </p:sp>
        </mc:Fallback>
      </mc:AlternateContent>
      <p:pic>
        <p:nvPicPr>
          <p:cNvPr id="2" name="图片 1"/>
          <p:cNvPicPr>
            <a:picLocks noChangeAspect="1"/>
          </p:cNvPicPr>
          <p:nvPr/>
        </p:nvPicPr>
        <p:blipFill>
          <a:blip r:embed="rId6"/>
          <a:stretch>
            <a:fillRect/>
          </a:stretch>
        </p:blipFill>
        <p:spPr>
          <a:xfrm>
            <a:off x="953703" y="4610419"/>
            <a:ext cx="3224056" cy="64114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sp>
        <p:nvSpPr>
          <p:cNvPr id="5" name="标题 4"/>
          <p:cNvSpPr>
            <a:spLocks noGrp="1"/>
          </p:cNvSpPr>
          <p:nvPr>
            <p:ph type="title"/>
          </p:nvPr>
        </p:nvSpPr>
        <p:spPr>
          <a:xfrm>
            <a:off x="1257384" y="908862"/>
            <a:ext cx="7544597" cy="456129"/>
          </a:xfrm>
        </p:spPr>
        <p:txBody>
          <a:bodyPr/>
          <a:lstStyle/>
          <a:p>
            <a:r>
              <a:rPr lang="en-US" altLang="zh-CN" dirty="0"/>
              <a:t>Experiment</a:t>
            </a:r>
            <a:endParaRPr lang="zh-CN" altLang="en-US" dirty="0"/>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0284" y="79981"/>
            <a:ext cx="4724189" cy="1704473"/>
          </a:xfrm>
          <a:prstGeom prst="rect">
            <a:avLst/>
          </a:prstGeom>
        </p:spPr>
      </p:pic>
      <p:sp>
        <p:nvSpPr>
          <p:cNvPr id="15" name="文本框 14"/>
          <p:cNvSpPr txBox="1"/>
          <p:nvPr/>
        </p:nvSpPr>
        <p:spPr>
          <a:xfrm>
            <a:off x="832703" y="1422400"/>
            <a:ext cx="10149840" cy="1515158"/>
          </a:xfrm>
          <a:prstGeom prst="rect">
            <a:avLst/>
          </a:prstGeom>
          <a:noFill/>
        </p:spPr>
        <p:txBody>
          <a:bodyPr wrap="square">
            <a:spAutoFit/>
          </a:bodyPr>
          <a:lstStyle/>
          <a:p>
            <a:pPr lvl="0">
              <a:lnSpc>
                <a:spcPct val="150000"/>
              </a:lnSpc>
              <a:defRPr/>
            </a:pPr>
            <a:r>
              <a:rPr lang="zh-CN" altLang="en-US" sz="2400" b="1" dirty="0">
                <a:solidFill>
                  <a:srgbClr val="4472C4">
                    <a:lumMod val="75000"/>
                  </a:srgbClr>
                </a:solidFill>
                <a:latin typeface="华文中宋" panose="02010600040101010101" pitchFamily="2" charset="-122"/>
                <a:ea typeface="华文中宋" panose="02010600040101010101" pitchFamily="2" charset="-122"/>
              </a:rPr>
              <a:t>定性结果</a:t>
            </a:r>
            <a:endParaRPr lang="en-US" altLang="zh-CN" sz="2400" b="1" dirty="0">
              <a:solidFill>
                <a:srgbClr val="4472C4">
                  <a:lumMod val="75000"/>
                </a:srgbClr>
              </a:solidFill>
              <a:latin typeface="华文中宋" panose="02010600040101010101" pitchFamily="2" charset="-122"/>
              <a:ea typeface="华文中宋" panose="02010600040101010101" pitchFamily="2" charset="-122"/>
            </a:endParaRPr>
          </a:p>
          <a:p>
            <a:pPr lvl="0">
              <a:lnSpc>
                <a:spcPct val="150000"/>
              </a:lnSpc>
              <a:defRPr/>
            </a:pPr>
            <a:r>
              <a:rPr lang="zh-CN" altLang="en-US" sz="2000" b="1" dirty="0">
                <a:solidFill>
                  <a:prstClr val="black"/>
                </a:solidFill>
                <a:latin typeface="华文中宋" panose="02010600040101010101" pitchFamily="2" charset="-122"/>
                <a:ea typeface="华文中宋" panose="02010600040101010101" pitchFamily="2" charset="-122"/>
              </a:rPr>
              <a:t>在真实数据集上的视觉比较：其他方法的反射结果仍然包含明显的反射效果，</a:t>
            </a:r>
            <a:r>
              <a:rPr lang="en-US" altLang="zh-CN" sz="2000" b="1" dirty="0" err="1">
                <a:solidFill>
                  <a:prstClr val="black"/>
                </a:solidFill>
                <a:latin typeface="华文中宋" panose="02010600040101010101" pitchFamily="2" charset="-122"/>
                <a:ea typeface="华文中宋" panose="02010600040101010101" pitchFamily="2" charset="-122"/>
              </a:rPr>
              <a:t>PromptRR</a:t>
            </a:r>
            <a:r>
              <a:rPr lang="en-US" altLang="zh-CN" sz="2000" b="1" dirty="0">
                <a:solidFill>
                  <a:prstClr val="black"/>
                </a:solidFill>
                <a:latin typeface="华文中宋" panose="02010600040101010101" pitchFamily="2" charset="-122"/>
                <a:ea typeface="华文中宋" panose="02010600040101010101" pitchFamily="2" charset="-122"/>
              </a:rPr>
              <a:t> </a:t>
            </a:r>
            <a:r>
              <a:rPr lang="zh-CN" altLang="en-US" sz="2000" b="1" dirty="0">
                <a:solidFill>
                  <a:prstClr val="black"/>
                </a:solidFill>
                <a:latin typeface="华文中宋" panose="02010600040101010101" pitchFamily="2" charset="-122"/>
                <a:ea typeface="华文中宋" panose="02010600040101010101" pitchFamily="2" charset="-122"/>
              </a:rPr>
              <a:t>能够更准确、更彻底地去除反射区域。</a:t>
            </a:r>
            <a:endParaRPr kumimoji="0" lang="zh-CN" altLang="en-US"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pic>
        <p:nvPicPr>
          <p:cNvPr id="3" name="图片 2"/>
          <p:cNvPicPr>
            <a:picLocks noChangeAspect="1"/>
          </p:cNvPicPr>
          <p:nvPr/>
        </p:nvPicPr>
        <p:blipFill>
          <a:blip r:embed="rId3"/>
          <a:stretch>
            <a:fillRect/>
          </a:stretch>
        </p:blipFill>
        <p:spPr>
          <a:xfrm>
            <a:off x="832703" y="3126873"/>
            <a:ext cx="10526594" cy="261974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sp>
        <p:nvSpPr>
          <p:cNvPr id="5" name="标题 4"/>
          <p:cNvSpPr>
            <a:spLocks noGrp="1"/>
          </p:cNvSpPr>
          <p:nvPr>
            <p:ph type="title"/>
          </p:nvPr>
        </p:nvSpPr>
        <p:spPr>
          <a:xfrm>
            <a:off x="1257384" y="908862"/>
            <a:ext cx="7544597" cy="456129"/>
          </a:xfrm>
        </p:spPr>
        <p:txBody>
          <a:bodyPr/>
          <a:lstStyle/>
          <a:p>
            <a:r>
              <a:rPr lang="en-US" altLang="zh-CN" dirty="0"/>
              <a:t>Experiment</a:t>
            </a:r>
            <a:endParaRPr lang="zh-CN" altLang="en-US" dirty="0"/>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0284" y="79981"/>
            <a:ext cx="4724189" cy="1704473"/>
          </a:xfrm>
          <a:prstGeom prst="rect">
            <a:avLst/>
          </a:prstGeom>
        </p:spPr>
      </p:pic>
      <p:pic>
        <p:nvPicPr>
          <p:cNvPr id="4" name="图片 3"/>
          <p:cNvPicPr>
            <a:picLocks noChangeAspect="1"/>
          </p:cNvPicPr>
          <p:nvPr/>
        </p:nvPicPr>
        <p:blipFill>
          <a:blip r:embed="rId3"/>
          <a:stretch>
            <a:fillRect/>
          </a:stretch>
        </p:blipFill>
        <p:spPr>
          <a:xfrm>
            <a:off x="956441" y="1598825"/>
            <a:ext cx="7312347" cy="4520359"/>
          </a:xfrm>
          <a:prstGeom prst="rect">
            <a:avLst/>
          </a:prstGeom>
        </p:spPr>
      </p:pic>
      <p:sp>
        <p:nvSpPr>
          <p:cNvPr id="9" name="文本框 8"/>
          <p:cNvSpPr txBox="1"/>
          <p:nvPr/>
        </p:nvSpPr>
        <p:spPr>
          <a:xfrm>
            <a:off x="8379486" y="1454189"/>
            <a:ext cx="3050514" cy="1884490"/>
          </a:xfrm>
          <a:prstGeom prst="rect">
            <a:avLst/>
          </a:prstGeom>
          <a:noFill/>
        </p:spPr>
        <p:txBody>
          <a:bodyPr wrap="square" rtlCol="0">
            <a:spAutoFit/>
          </a:bodyPr>
          <a:lstStyle/>
          <a:p>
            <a:pPr>
              <a:lnSpc>
                <a:spcPct val="150000"/>
              </a:lnSpc>
              <a:defRPr/>
            </a:pPr>
            <a:r>
              <a:rPr lang="zh-CN" altLang="en-US" sz="2000" b="1" dirty="0">
                <a:latin typeface="华文中宋" panose="02010600040101010101" pitchFamily="2" charset="-122"/>
                <a:ea typeface="华文中宋" panose="02010600040101010101" pitchFamily="2" charset="-122"/>
              </a:rPr>
              <a:t>在 </a:t>
            </a:r>
            <a:r>
              <a:rPr lang="en-US" altLang="zh-CN" sz="2000" b="1" i="1" dirty="0">
                <a:latin typeface="华文中宋" panose="02010600040101010101" pitchFamily="2" charset="-122"/>
                <a:ea typeface="华文中宋" panose="02010600040101010101" pitchFamily="2" charset="-122"/>
              </a:rPr>
              <a:t>Nature</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数据集上的视觉比较：</a:t>
            </a:r>
            <a:r>
              <a:rPr lang="en-US" altLang="zh-CN" sz="2000" b="1" dirty="0" err="1">
                <a:latin typeface="华文中宋" panose="02010600040101010101" pitchFamily="2" charset="-122"/>
                <a:ea typeface="华文中宋" panose="02010600040101010101" pitchFamily="2" charset="-122"/>
              </a:rPr>
              <a:t>PromptRR</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有效地消除了反射，同时保留复原图像中的精细细节</a:t>
            </a:r>
            <a:endParaRPr lang="en-US" altLang="zh-CN" sz="2000" b="1" dirty="0">
              <a:latin typeface="华文中宋" panose="02010600040101010101" pitchFamily="2" charset="-122"/>
              <a:ea typeface="华文中宋" panose="02010600040101010101" pitchFamily="2"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8475380" y="3765384"/>
                <a:ext cx="3050514" cy="189500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在 </a:t>
                </a:r>
                <a14:m>
                  <m:oMath xmlns:m="http://schemas.openxmlformats.org/officeDocument/2006/math">
                    <m:sSup>
                      <m:sSup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中宋" panose="02010600040101010101" pitchFamily="2" charset="-122"/>
                            <a:cs typeface="+mn-cs"/>
                          </a:rPr>
                        </m:ctrlPr>
                      </m:sSup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中宋" panose="02010600040101010101" pitchFamily="2" charset="-122"/>
                            <a:cs typeface="+mn-cs"/>
                          </a:rPr>
                          <m:t>𝑺𝑰𝑹</m:t>
                        </m:r>
                      </m:e>
                      <m:sup>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中宋" panose="02010600040101010101" pitchFamily="2" charset="-122"/>
                            <a:cs typeface="+mn-cs"/>
                          </a:rPr>
                          <m:t>𝟐</m:t>
                        </m:r>
                      </m:sup>
                    </m:sSup>
                  </m:oMath>
                </a14:m>
                <a:r>
                  <a:rPr kumimoji="0" lang="zh-CN" altLang="en-US"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数据集上的视觉比较</a:t>
                </a:r>
                <a:r>
                  <a:rPr kumimoji="0" lang="en-US" altLang="zh-CN"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a:t>
                </a:r>
                <a:r>
                  <a:rPr kumimoji="0" lang="en-US" altLang="zh-CN" sz="2000" b="1" i="0" u="none" strike="noStrike" kern="1200" cap="none" spc="0" normalizeH="0" baseline="0" noProof="0" dirty="0" err="1">
                    <a:ln>
                      <a:noFill/>
                    </a:ln>
                    <a:solidFill>
                      <a:prstClr val="black"/>
                    </a:solidFill>
                    <a:effectLst/>
                    <a:uLnTx/>
                    <a:uFillTx/>
                    <a:latin typeface="华文中宋" panose="02010600040101010101" pitchFamily="2" charset="-122"/>
                    <a:ea typeface="华文中宋" panose="02010600040101010101" pitchFamily="2" charset="-122"/>
                    <a:cs typeface="+mn-cs"/>
                  </a:rPr>
                  <a:t>PromptRR</a:t>
                </a:r>
                <a:r>
                  <a:rPr kumimoji="0" lang="en-US" altLang="zh-CN"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 </a:t>
                </a:r>
                <a:r>
                  <a:rPr kumimoji="0" lang="zh-CN" altLang="en-US"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消除了更多不必要的反射，并生成更清晰的图像</a:t>
                </a:r>
                <a:endParaRPr kumimoji="0" lang="zh-CN" altLang="en-US"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mc:Choice>
        <mc:Fallback>
          <p:sp>
            <p:nvSpPr>
              <p:cNvPr id="15" name="文本框 14"/>
              <p:cNvSpPr txBox="1">
                <a:spLocks noRot="1" noChangeAspect="1" noMove="1" noResize="1" noEditPoints="1" noAdjustHandles="1" noChangeArrowheads="1" noChangeShapeType="1" noTextEdit="1"/>
              </p:cNvSpPr>
              <p:nvPr/>
            </p:nvSpPr>
            <p:spPr>
              <a:xfrm>
                <a:off x="8475380" y="3765384"/>
                <a:ext cx="3050514" cy="1895006"/>
              </a:xfrm>
              <a:prstGeom prst="rect">
                <a:avLst/>
              </a:prstGeom>
              <a:blipFill rotWithShape="1">
                <a:blip r:embed="rId4"/>
                <a:stretch>
                  <a:fillRect l="-1" t="-25" b="-570"/>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sp>
        <p:nvSpPr>
          <p:cNvPr id="5" name="标题 4"/>
          <p:cNvSpPr>
            <a:spLocks noGrp="1"/>
          </p:cNvSpPr>
          <p:nvPr>
            <p:ph type="title"/>
          </p:nvPr>
        </p:nvSpPr>
        <p:spPr>
          <a:xfrm>
            <a:off x="1257384" y="908862"/>
            <a:ext cx="7544597" cy="456129"/>
          </a:xfrm>
        </p:spPr>
        <p:txBody>
          <a:bodyPr/>
          <a:lstStyle/>
          <a:p>
            <a:r>
              <a:rPr lang="en-US" altLang="zh-CN" dirty="0"/>
              <a:t>Experiment</a:t>
            </a:r>
            <a:endParaRPr lang="zh-CN" altLang="en-US" dirty="0"/>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0284" y="79981"/>
            <a:ext cx="4724189" cy="1704473"/>
          </a:xfrm>
          <a:prstGeom prst="rect">
            <a:avLst/>
          </a:prstGeom>
        </p:spPr>
      </p:pic>
      <p:sp>
        <p:nvSpPr>
          <p:cNvPr id="6" name="文本框 5"/>
          <p:cNvSpPr txBox="1"/>
          <p:nvPr/>
        </p:nvSpPr>
        <p:spPr>
          <a:xfrm>
            <a:off x="782680" y="1416115"/>
            <a:ext cx="10626640" cy="1511889"/>
          </a:xfrm>
          <a:prstGeom prst="rect">
            <a:avLst/>
          </a:prstGeom>
          <a:noFill/>
        </p:spPr>
        <p:txBody>
          <a:bodyPr wrap="square" rtlCol="0">
            <a:spAutoFit/>
          </a:bodyPr>
          <a:lstStyle/>
          <a:p>
            <a:pPr>
              <a:lnSpc>
                <a:spcPct val="150000"/>
              </a:lnSpc>
              <a:defRPr/>
            </a:pPr>
            <a:r>
              <a:rPr lang="zh-CN" altLang="en-US" sz="2400" b="1" dirty="0">
                <a:solidFill>
                  <a:schemeClr val="accent1">
                    <a:lumMod val="75000"/>
                  </a:schemeClr>
                </a:solidFill>
                <a:latin typeface="华文中宋" panose="02010600040101010101" pitchFamily="2" charset="-122"/>
                <a:ea typeface="华文中宋" panose="02010600040101010101" pitchFamily="2" charset="-122"/>
              </a:rPr>
              <a:t>定量结果</a:t>
            </a:r>
            <a:endParaRPr lang="en-US" altLang="zh-CN" sz="2400" b="1" dirty="0">
              <a:solidFill>
                <a:schemeClr val="accent1">
                  <a:lumMod val="75000"/>
                </a:schemeClr>
              </a:solidFill>
              <a:latin typeface="华文中宋" panose="02010600040101010101" pitchFamily="2" charset="-122"/>
              <a:ea typeface="华文中宋" panose="02010600040101010101" pitchFamily="2" charset="-122"/>
            </a:endParaRPr>
          </a:p>
          <a:p>
            <a:pPr>
              <a:lnSpc>
                <a:spcPct val="150000"/>
              </a:lnSpc>
              <a:defRPr/>
            </a:pPr>
            <a:r>
              <a:rPr lang="en-US" altLang="zh-CN" sz="2000" b="1" dirty="0" err="1">
                <a:latin typeface="华文中宋" panose="02010600040101010101" pitchFamily="2" charset="-122"/>
                <a:ea typeface="华文中宋" panose="02010600040101010101" pitchFamily="2" charset="-122"/>
              </a:rPr>
              <a:t>PromptRR</a:t>
            </a: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在所有真实数据集上都取得了 </a:t>
            </a:r>
            <a:r>
              <a:rPr lang="en-US" altLang="zh-CN" sz="2000" b="1" dirty="0">
                <a:latin typeface="华文中宋" panose="02010600040101010101" pitchFamily="2" charset="-122"/>
                <a:ea typeface="华文中宋" panose="02010600040101010101" pitchFamily="2" charset="-122"/>
              </a:rPr>
              <a:t>PSNR </a:t>
            </a:r>
            <a:r>
              <a:rPr lang="zh-CN" altLang="en-US" sz="2000" b="1" dirty="0">
                <a:latin typeface="华文中宋" panose="02010600040101010101" pitchFamily="2" charset="-122"/>
                <a:ea typeface="华文中宋" panose="02010600040101010101" pitchFamily="2" charset="-122"/>
              </a:rPr>
              <a:t>和 </a:t>
            </a:r>
            <a:r>
              <a:rPr lang="en-US" altLang="zh-CN" sz="2000" b="1" dirty="0">
                <a:latin typeface="华文中宋" panose="02010600040101010101" pitchFamily="2" charset="-122"/>
                <a:ea typeface="华文中宋" panose="02010600040101010101" pitchFamily="2" charset="-122"/>
              </a:rPr>
              <a:t>SSIM </a:t>
            </a:r>
            <a:r>
              <a:rPr lang="zh-CN" altLang="en-US" sz="2000" b="1" dirty="0">
                <a:latin typeface="华文中宋" panose="02010600040101010101" pitchFamily="2" charset="-122"/>
                <a:ea typeface="华文中宋" panose="02010600040101010101" pitchFamily="2" charset="-122"/>
              </a:rPr>
              <a:t>方面的最佳性能，其中平均 </a:t>
            </a:r>
            <a:r>
              <a:rPr lang="en-US" altLang="zh-CN" sz="2000" b="1" dirty="0">
                <a:latin typeface="华文中宋" panose="02010600040101010101" pitchFamily="2" charset="-122"/>
                <a:ea typeface="华文中宋" panose="02010600040101010101" pitchFamily="2" charset="-122"/>
              </a:rPr>
              <a:t>PSNR </a:t>
            </a:r>
            <a:r>
              <a:rPr lang="zh-CN" altLang="en-US" sz="2000" b="1" dirty="0">
                <a:latin typeface="华文中宋" panose="02010600040101010101" pitchFamily="2" charset="-122"/>
                <a:ea typeface="华文中宋" panose="02010600040101010101" pitchFamily="2" charset="-122"/>
              </a:rPr>
              <a:t>值比 </a:t>
            </a:r>
            <a:r>
              <a:rPr lang="en-US" altLang="zh-CN" sz="2000" b="1" dirty="0">
                <a:latin typeface="华文中宋" panose="02010600040101010101" pitchFamily="2" charset="-122"/>
                <a:ea typeface="华文中宋" panose="02010600040101010101" pitchFamily="2" charset="-122"/>
              </a:rPr>
              <a:t>S​I​R2 </a:t>
            </a:r>
            <a:r>
              <a:rPr lang="zh-CN" altLang="en-US" sz="2000" b="1" dirty="0">
                <a:latin typeface="华文中宋" panose="02010600040101010101" pitchFamily="2" charset="-122"/>
                <a:ea typeface="华文中宋" panose="02010600040101010101" pitchFamily="2" charset="-122"/>
              </a:rPr>
              <a:t>数据集上排名第二的方法 </a:t>
            </a:r>
            <a:r>
              <a:rPr lang="en-US" altLang="zh-CN" sz="2000" b="1" dirty="0">
                <a:latin typeface="华文中宋" panose="02010600040101010101" pitchFamily="2" charset="-122"/>
                <a:ea typeface="华文中宋" panose="02010600040101010101" pitchFamily="2" charset="-122"/>
              </a:rPr>
              <a:t>RSIRR</a:t>
            </a:r>
            <a:r>
              <a:rPr lang="zh-CN" altLang="en-US" sz="2000" b="1" dirty="0">
                <a:latin typeface="华文中宋" panose="02010600040101010101" pitchFamily="2" charset="-122"/>
                <a:ea typeface="华文中宋" panose="02010600040101010101" pitchFamily="2" charset="-122"/>
              </a:rPr>
              <a:t>高 </a:t>
            </a:r>
            <a:r>
              <a:rPr lang="en-US" altLang="zh-CN" sz="2000" b="1" dirty="0">
                <a:latin typeface="华文中宋" panose="02010600040101010101" pitchFamily="2" charset="-122"/>
                <a:ea typeface="华文中宋" panose="02010600040101010101" pitchFamily="2" charset="-122"/>
              </a:rPr>
              <a:t>1.4 dB</a:t>
            </a:r>
            <a:endParaRPr lang="zh-CN" altLang="en-US" sz="2000" dirty="0">
              <a:latin typeface="华文中宋" panose="02010600040101010101" pitchFamily="2" charset="-122"/>
              <a:ea typeface="华文中宋" panose="02010600040101010101" pitchFamily="2" charset="-122"/>
            </a:endParaRPr>
          </a:p>
        </p:txBody>
      </p:sp>
      <p:pic>
        <p:nvPicPr>
          <p:cNvPr id="9" name="图片 8"/>
          <p:cNvPicPr>
            <a:picLocks noChangeAspect="1"/>
          </p:cNvPicPr>
          <p:nvPr/>
        </p:nvPicPr>
        <p:blipFill>
          <a:blip r:embed="rId3"/>
          <a:stretch>
            <a:fillRect/>
          </a:stretch>
        </p:blipFill>
        <p:spPr>
          <a:xfrm>
            <a:off x="582179" y="3036537"/>
            <a:ext cx="10994052" cy="297963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sp>
        <p:nvSpPr>
          <p:cNvPr id="5" name="标题 4"/>
          <p:cNvSpPr>
            <a:spLocks noGrp="1"/>
          </p:cNvSpPr>
          <p:nvPr>
            <p:ph type="title"/>
          </p:nvPr>
        </p:nvSpPr>
        <p:spPr>
          <a:xfrm>
            <a:off x="1257384" y="908862"/>
            <a:ext cx="7544597" cy="456129"/>
          </a:xfrm>
        </p:spPr>
        <p:txBody>
          <a:bodyPr/>
          <a:lstStyle/>
          <a:p>
            <a:r>
              <a:rPr lang="en-US" altLang="zh-CN"/>
              <a:t>Experiment</a:t>
            </a:r>
            <a:endParaRPr lang="zh-CN" altLang="en-US" dirty="0"/>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0284" y="79981"/>
            <a:ext cx="4724189" cy="1704473"/>
          </a:xfrm>
          <a:prstGeom prst="rect">
            <a:avLst/>
          </a:prstGeom>
        </p:spPr>
      </p:pic>
      <p:pic>
        <p:nvPicPr>
          <p:cNvPr id="4" name="图片 3"/>
          <p:cNvPicPr>
            <a:picLocks noChangeAspect="1"/>
          </p:cNvPicPr>
          <p:nvPr/>
        </p:nvPicPr>
        <p:blipFill>
          <a:blip r:embed="rId3"/>
          <a:stretch>
            <a:fillRect/>
          </a:stretch>
        </p:blipFill>
        <p:spPr>
          <a:xfrm>
            <a:off x="855950" y="2455575"/>
            <a:ext cx="5648325" cy="895350"/>
          </a:xfrm>
          <a:prstGeom prst="rect">
            <a:avLst/>
          </a:prstGeom>
        </p:spPr>
      </p:pic>
      <p:pic>
        <p:nvPicPr>
          <p:cNvPr id="7" name="图片 6"/>
          <p:cNvPicPr>
            <a:picLocks noChangeAspect="1"/>
          </p:cNvPicPr>
          <p:nvPr/>
        </p:nvPicPr>
        <p:blipFill>
          <a:blip r:embed="rId4"/>
          <a:stretch>
            <a:fillRect/>
          </a:stretch>
        </p:blipFill>
        <p:spPr>
          <a:xfrm>
            <a:off x="703551" y="3370386"/>
            <a:ext cx="5953125" cy="1638300"/>
          </a:xfrm>
          <a:prstGeom prst="rect">
            <a:avLst/>
          </a:prstGeom>
        </p:spPr>
      </p:pic>
      <p:pic>
        <p:nvPicPr>
          <p:cNvPr id="9" name="图片 8"/>
          <p:cNvPicPr>
            <a:picLocks noChangeAspect="1"/>
          </p:cNvPicPr>
          <p:nvPr/>
        </p:nvPicPr>
        <p:blipFill>
          <a:blip r:embed="rId5"/>
          <a:stretch>
            <a:fillRect/>
          </a:stretch>
        </p:blipFill>
        <p:spPr>
          <a:xfrm>
            <a:off x="982658" y="5037390"/>
            <a:ext cx="5524500" cy="942975"/>
          </a:xfrm>
          <a:prstGeom prst="rect">
            <a:avLst/>
          </a:prstGeom>
        </p:spPr>
      </p:pic>
      <p:pic>
        <p:nvPicPr>
          <p:cNvPr id="11" name="图片 10"/>
          <p:cNvPicPr>
            <a:picLocks noChangeAspect="1"/>
          </p:cNvPicPr>
          <p:nvPr/>
        </p:nvPicPr>
        <p:blipFill>
          <a:blip r:embed="rId6"/>
          <a:stretch>
            <a:fillRect/>
          </a:stretch>
        </p:blipFill>
        <p:spPr>
          <a:xfrm>
            <a:off x="6656676" y="1422400"/>
            <a:ext cx="4297443" cy="4735822"/>
          </a:xfrm>
          <a:prstGeom prst="rect">
            <a:avLst/>
          </a:prstGeom>
        </p:spPr>
      </p:pic>
      <p:sp>
        <p:nvSpPr>
          <p:cNvPr id="17" name="文本框 16"/>
          <p:cNvSpPr txBox="1"/>
          <p:nvPr/>
        </p:nvSpPr>
        <p:spPr>
          <a:xfrm>
            <a:off x="855950" y="1314194"/>
            <a:ext cx="6319156" cy="105349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4472C4">
                    <a:lumMod val="75000"/>
                  </a:srgbClr>
                </a:solidFill>
                <a:effectLst/>
                <a:uLnTx/>
                <a:uFillTx/>
                <a:latin typeface="华文中宋" panose="02010600040101010101" pitchFamily="2" charset="-122"/>
                <a:ea typeface="华文中宋" panose="02010600040101010101" pitchFamily="2" charset="-122"/>
                <a:cs typeface="+mn-cs"/>
              </a:rPr>
              <a:t>消融研究</a:t>
            </a:r>
            <a:endParaRPr kumimoji="0" lang="zh-CN" altLang="en-US" sz="2400" b="1" i="0" u="none" strike="noStrike" kern="1200" cap="none" spc="0" normalizeH="0" baseline="0" noProof="0" dirty="0">
              <a:ln>
                <a:noFill/>
              </a:ln>
              <a:solidFill>
                <a:srgbClr val="4472C4">
                  <a:lumMod val="75000"/>
                </a:srgbClr>
              </a:solidFill>
              <a:effectLst/>
              <a:uLnTx/>
              <a:uFillTx/>
              <a:latin typeface="华文中宋" panose="02010600040101010101" pitchFamily="2" charset="-122"/>
              <a:ea typeface="华文中宋" panose="0201060004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验证</a:t>
            </a:r>
            <a:r>
              <a:rPr kumimoji="0" lang="en-US" altLang="zh-CN"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PIIM</a:t>
            </a:r>
            <a:r>
              <a:rPr kumimoji="0" lang="zh-CN" altLang="en-US"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rPr>
              <a:t>、提示和扩散模型对提示生成的有效性</a:t>
            </a:r>
            <a:endPar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10284" y="79981"/>
            <a:ext cx="4724189" cy="1704473"/>
          </a:xfrm>
          <a:prstGeom prst="rect">
            <a:avLst/>
          </a:prstGeom>
        </p:spPr>
      </p:pic>
      <p:sp>
        <p:nvSpPr>
          <p:cNvPr id="13" name="箭头: 右 15"/>
          <p:cNvSpPr/>
          <p:nvPr/>
        </p:nvSpPr>
        <p:spPr>
          <a:xfrm>
            <a:off x="3733657" y="1997809"/>
            <a:ext cx="670923" cy="305608"/>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7"/>
          <p:cNvSpPr/>
          <p:nvPr/>
        </p:nvSpPr>
        <p:spPr>
          <a:xfrm>
            <a:off x="4555397" y="1422400"/>
            <a:ext cx="5524774" cy="1505857"/>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GB" sz="2400" b="1" dirty="0">
                <a:solidFill>
                  <a:srgbClr val="FFFF00"/>
                </a:solidFill>
                <a:latin typeface="华文中宋" panose="02010600040101010101" pitchFamily="2" charset="-122"/>
                <a:ea typeface="华文中宋" panose="02010600040101010101" pitchFamily="2" charset="-122"/>
              </a:rPr>
              <a:t>提出</a:t>
            </a:r>
            <a:r>
              <a:rPr lang="zh-CN" altLang="en-US" sz="2400" b="1" dirty="0">
                <a:solidFill>
                  <a:srgbClr val="FFFF00"/>
                </a:solidFill>
                <a:latin typeface="华文中宋" panose="02010600040101010101" pitchFamily="2" charset="-122"/>
                <a:ea typeface="华文中宋" panose="02010600040101010101" pitchFamily="2" charset="-122"/>
              </a:rPr>
              <a:t>问题</a:t>
            </a:r>
            <a:r>
              <a:rPr lang="zh-CN" altLang="en-US" b="1" dirty="0">
                <a:solidFill>
                  <a:srgbClr val="FFFF00"/>
                </a:solidFill>
                <a:latin typeface="华文中宋" panose="02010600040101010101" pitchFamily="2" charset="-122"/>
                <a:ea typeface="华文中宋" panose="02010600040101010101" pitchFamily="2" charset="-122"/>
              </a:rPr>
              <a:t>：</a:t>
            </a:r>
            <a:r>
              <a:rPr lang="zh-CN" altLang="en-US" b="1" dirty="0">
                <a:solidFill>
                  <a:schemeClr val="bg1"/>
                </a:solidFill>
                <a:latin typeface="华文中宋" panose="02010600040101010101" pitchFamily="2" charset="-122"/>
                <a:ea typeface="华文中宋" panose="02010600040101010101" pitchFamily="2" charset="-122"/>
              </a:rPr>
              <a:t>现有的利用深度学习进行</a:t>
            </a:r>
            <a:r>
              <a:rPr lang="zh-CN" altLang="en-US" sz="2000" b="1" dirty="0">
                <a:solidFill>
                  <a:srgbClr val="FFFF00"/>
                </a:solidFill>
                <a:latin typeface="华文中宋" panose="02010600040101010101" pitchFamily="2" charset="-122"/>
                <a:ea typeface="华文中宋" panose="02010600040101010101" pitchFamily="2" charset="-122"/>
              </a:rPr>
              <a:t>单图像反射去除（</a:t>
            </a:r>
            <a:r>
              <a:rPr lang="en-GB" altLang="zh-CN" sz="2000" b="1" dirty="0">
                <a:solidFill>
                  <a:srgbClr val="FFFF00"/>
                </a:solidFill>
                <a:latin typeface="华文中宋" panose="02010600040101010101" pitchFamily="2" charset="-122"/>
                <a:ea typeface="华文中宋" panose="02010600040101010101" pitchFamily="2" charset="-122"/>
              </a:rPr>
              <a:t>SIRR</a:t>
            </a:r>
            <a:r>
              <a:rPr lang="zh-CN" altLang="en-GB" sz="2000" b="1" dirty="0">
                <a:solidFill>
                  <a:srgbClr val="FFFF00"/>
                </a:solidFill>
                <a:latin typeface="华文中宋" panose="02010600040101010101" pitchFamily="2" charset="-122"/>
                <a:ea typeface="华文中宋" panose="02010600040101010101" pitchFamily="2" charset="-122"/>
              </a:rPr>
              <a:t>）</a:t>
            </a:r>
            <a:r>
              <a:rPr lang="zh-CN" altLang="en-US" b="1" dirty="0">
                <a:solidFill>
                  <a:schemeClr val="bg1"/>
                </a:solidFill>
                <a:latin typeface="华文中宋" panose="02010600040101010101" pitchFamily="2" charset="-122"/>
                <a:ea typeface="华文中宋" panose="02010600040101010101" pitchFamily="2" charset="-122"/>
              </a:rPr>
              <a:t>的方法，往往难以捕捉图像中关键的</a:t>
            </a:r>
            <a:r>
              <a:rPr lang="zh-CN" altLang="en-US" sz="2000" b="1" dirty="0">
                <a:solidFill>
                  <a:srgbClr val="FFFF00"/>
                </a:solidFill>
                <a:latin typeface="华文中宋" panose="02010600040101010101" pitchFamily="2" charset="-122"/>
                <a:ea typeface="华文中宋" panose="02010600040101010101" pitchFamily="2" charset="-122"/>
              </a:rPr>
              <a:t>低频（</a:t>
            </a:r>
            <a:r>
              <a:rPr lang="en-GB" altLang="zh-CN" sz="2000" b="1" dirty="0">
                <a:solidFill>
                  <a:srgbClr val="FFFF00"/>
                </a:solidFill>
                <a:latin typeface="华文中宋" panose="02010600040101010101" pitchFamily="2" charset="-122"/>
                <a:ea typeface="华文中宋" panose="02010600040101010101" pitchFamily="2" charset="-122"/>
              </a:rPr>
              <a:t>LF</a:t>
            </a:r>
            <a:r>
              <a:rPr lang="zh-CN" altLang="en-GB" sz="2000" b="1" dirty="0">
                <a:solidFill>
                  <a:srgbClr val="FFFF00"/>
                </a:solidFill>
                <a:latin typeface="华文中宋" panose="02010600040101010101" pitchFamily="2" charset="-122"/>
                <a:ea typeface="华文中宋" panose="02010600040101010101" pitchFamily="2" charset="-122"/>
              </a:rPr>
              <a:t>）</a:t>
            </a:r>
            <a:r>
              <a:rPr lang="zh-CN" altLang="en-US" b="1" dirty="0">
                <a:solidFill>
                  <a:schemeClr val="bg1"/>
                </a:solidFill>
                <a:latin typeface="华文中宋" panose="02010600040101010101" pitchFamily="2" charset="-122"/>
                <a:ea typeface="华文中宋" panose="02010600040101010101" pitchFamily="2" charset="-122"/>
              </a:rPr>
              <a:t>和</a:t>
            </a:r>
            <a:r>
              <a:rPr lang="zh-CN" altLang="en-US" sz="2000" b="1" dirty="0">
                <a:solidFill>
                  <a:srgbClr val="FFFF00"/>
                </a:solidFill>
                <a:latin typeface="华文中宋" panose="02010600040101010101" pitchFamily="2" charset="-122"/>
                <a:ea typeface="华文中宋" panose="02010600040101010101" pitchFamily="2" charset="-122"/>
              </a:rPr>
              <a:t>高频（</a:t>
            </a:r>
            <a:r>
              <a:rPr lang="en-GB" altLang="zh-CN" sz="2000" b="1" dirty="0">
                <a:solidFill>
                  <a:srgbClr val="FFFF00"/>
                </a:solidFill>
                <a:latin typeface="华文中宋" panose="02010600040101010101" pitchFamily="2" charset="-122"/>
                <a:ea typeface="华文中宋" panose="02010600040101010101" pitchFamily="2" charset="-122"/>
              </a:rPr>
              <a:t>HF</a:t>
            </a:r>
            <a:r>
              <a:rPr lang="zh-CN" altLang="en-GB" sz="2000" b="1" dirty="0">
                <a:solidFill>
                  <a:srgbClr val="FFFF00"/>
                </a:solidFill>
                <a:latin typeface="华文中宋" panose="02010600040101010101" pitchFamily="2" charset="-122"/>
                <a:ea typeface="华文中宋" panose="02010600040101010101" pitchFamily="2" charset="-122"/>
              </a:rPr>
              <a:t>）</a:t>
            </a:r>
            <a:r>
              <a:rPr lang="zh-CN" altLang="en-US" b="1" dirty="0">
                <a:solidFill>
                  <a:schemeClr val="bg1"/>
                </a:solidFill>
                <a:latin typeface="华文中宋" panose="02010600040101010101" pitchFamily="2" charset="-122"/>
                <a:ea typeface="华文中宋" panose="02010600040101010101" pitchFamily="2" charset="-122"/>
              </a:rPr>
              <a:t>信息差异 。这会影响它们去除反射效果的好坏 。</a:t>
            </a:r>
            <a:endParaRPr lang="en-US" altLang="zh-CN" b="1" dirty="0">
              <a:solidFill>
                <a:schemeClr val="bg1"/>
              </a:solidFill>
              <a:latin typeface="华文中宋" panose="02010600040101010101" pitchFamily="2" charset="-122"/>
              <a:ea typeface="华文中宋" panose="02010600040101010101" pitchFamily="2" charset="-122"/>
            </a:endParaRPr>
          </a:p>
        </p:txBody>
      </p:sp>
      <p:pic>
        <p:nvPicPr>
          <p:cNvPr id="16" name="图片 15"/>
          <p:cNvPicPr>
            <a:picLocks noChangeAspect="1"/>
          </p:cNvPicPr>
          <p:nvPr/>
        </p:nvPicPr>
        <p:blipFill>
          <a:blip r:embed="rId2"/>
          <a:stretch>
            <a:fillRect/>
          </a:stretch>
        </p:blipFill>
        <p:spPr>
          <a:xfrm>
            <a:off x="1406898" y="1163663"/>
            <a:ext cx="2276102" cy="258737"/>
          </a:xfrm>
          <a:prstGeom prst="rect">
            <a:avLst/>
          </a:prstGeom>
        </p:spPr>
      </p:pic>
      <p:sp>
        <p:nvSpPr>
          <p:cNvPr id="17" name="标题 1"/>
          <p:cNvSpPr>
            <a:spLocks noGrp="1"/>
          </p:cNvSpPr>
          <p:nvPr>
            <p:ph type="title"/>
          </p:nvPr>
        </p:nvSpPr>
        <p:spPr>
          <a:xfrm>
            <a:off x="1491119" y="859756"/>
            <a:ext cx="7369852" cy="607813"/>
          </a:xfrm>
        </p:spPr>
        <p:txBody>
          <a:bodyPr/>
          <a:lstStyle/>
          <a:p>
            <a:r>
              <a:rPr lang="zh-CN" altLang="en-US" sz="3200" dirty="0">
                <a:solidFill>
                  <a:schemeClr val="accent4">
                    <a:lumMod val="50000"/>
                  </a:schemeClr>
                </a:solidFill>
              </a:rPr>
              <a:t>问题提出：低频（</a:t>
            </a:r>
            <a:r>
              <a:rPr lang="en-US" altLang="zh-CN" sz="3200" dirty="0">
                <a:solidFill>
                  <a:schemeClr val="accent4">
                    <a:lumMod val="50000"/>
                  </a:schemeClr>
                </a:solidFill>
              </a:rPr>
              <a:t>LF</a:t>
            </a:r>
            <a:r>
              <a:rPr lang="zh-CN" altLang="en-US" sz="3200" dirty="0">
                <a:solidFill>
                  <a:schemeClr val="accent4">
                    <a:lumMod val="50000"/>
                  </a:schemeClr>
                </a:solidFill>
              </a:rPr>
              <a:t>）</a:t>
            </a:r>
            <a:r>
              <a:rPr lang="en-US" altLang="zh-CN" sz="3200" dirty="0">
                <a:solidFill>
                  <a:schemeClr val="accent4">
                    <a:lumMod val="50000"/>
                  </a:schemeClr>
                </a:solidFill>
              </a:rPr>
              <a:t>&amp;</a:t>
            </a:r>
            <a:r>
              <a:rPr lang="zh-CN" altLang="en-US" sz="3200" dirty="0">
                <a:solidFill>
                  <a:schemeClr val="accent4">
                    <a:lumMod val="50000"/>
                  </a:schemeClr>
                </a:solidFill>
              </a:rPr>
              <a:t>高频（</a:t>
            </a:r>
            <a:r>
              <a:rPr lang="en-US" altLang="zh-CN" sz="3200" dirty="0">
                <a:solidFill>
                  <a:schemeClr val="accent4">
                    <a:lumMod val="50000"/>
                  </a:schemeClr>
                </a:solidFill>
              </a:rPr>
              <a:t>HF</a:t>
            </a:r>
            <a:r>
              <a:rPr lang="zh-CN" altLang="en-US" sz="3200" dirty="0">
                <a:solidFill>
                  <a:schemeClr val="accent4">
                    <a:lumMod val="50000"/>
                  </a:schemeClr>
                </a:solidFill>
              </a:rPr>
              <a:t>）</a:t>
            </a:r>
            <a:endParaRPr lang="zh-CN" altLang="en-US" sz="3200" dirty="0">
              <a:solidFill>
                <a:schemeClr val="accent4">
                  <a:lumMod val="50000"/>
                </a:schemeClr>
              </a:solidFill>
            </a:endParaRPr>
          </a:p>
        </p:txBody>
      </p:sp>
      <p:sp>
        <p:nvSpPr>
          <p:cNvPr id="18" name="箭头: 右 16"/>
          <p:cNvSpPr/>
          <p:nvPr/>
        </p:nvSpPr>
        <p:spPr>
          <a:xfrm>
            <a:off x="3733656" y="3943620"/>
            <a:ext cx="670923" cy="305608"/>
          </a:xfrm>
          <a:prstGeom prst="rightArrow">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p:cNvSpPr/>
          <p:nvPr/>
        </p:nvSpPr>
        <p:spPr>
          <a:xfrm>
            <a:off x="4555397" y="3156078"/>
            <a:ext cx="2357467" cy="2425512"/>
          </a:xfrm>
          <a:prstGeom prst="round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bg1"/>
                </a:solidFill>
                <a:latin typeface="华文中宋" panose="02010600040101010101" pitchFamily="2" charset="-122"/>
                <a:ea typeface="华文中宋" panose="02010600040101010101" pitchFamily="2" charset="-122"/>
              </a:rPr>
              <a:t>提出“</a:t>
            </a:r>
            <a:r>
              <a:rPr lang="en-GB" altLang="zh-CN" b="1" dirty="0" err="1">
                <a:solidFill>
                  <a:schemeClr val="bg1"/>
                </a:solidFill>
                <a:latin typeface="华文中宋" panose="02010600040101010101" pitchFamily="2" charset="-122"/>
                <a:ea typeface="华文中宋" panose="02010600040101010101" pitchFamily="2" charset="-122"/>
              </a:rPr>
              <a:t>PromptRR</a:t>
            </a:r>
            <a:r>
              <a:rPr lang="en-GB" altLang="zh-CN" b="1" dirty="0">
                <a:solidFill>
                  <a:schemeClr val="bg1"/>
                </a:solidFill>
                <a:latin typeface="华文中宋" panose="02010600040101010101" pitchFamily="2" charset="-122"/>
                <a:ea typeface="华文中宋" panose="02010600040101010101" pitchFamily="2" charset="-122"/>
              </a:rPr>
              <a:t>” </a:t>
            </a:r>
            <a:r>
              <a:rPr lang="zh-CN" altLang="en-US" b="1" dirty="0">
                <a:solidFill>
                  <a:schemeClr val="bg1"/>
                </a:solidFill>
                <a:latin typeface="华文中宋" panose="02010600040101010101" pitchFamily="2" charset="-122"/>
                <a:ea typeface="华文中宋" panose="02010600040101010101" pitchFamily="2" charset="-122"/>
              </a:rPr>
              <a:t>的新型提示引导反射去除框架 。这个框架利用</a:t>
            </a:r>
            <a:r>
              <a:rPr lang="zh-CN" altLang="en-US" sz="2000" b="1" dirty="0">
                <a:solidFill>
                  <a:srgbClr val="FFFF00"/>
                </a:solidFill>
                <a:latin typeface="华文中宋" panose="02010600040101010101" pitchFamily="2" charset="-122"/>
                <a:ea typeface="华文中宋" panose="02010600040101010101" pitchFamily="2" charset="-122"/>
              </a:rPr>
              <a:t>频率信息</a:t>
            </a:r>
            <a:r>
              <a:rPr lang="zh-CN" altLang="en-US" b="1" dirty="0">
                <a:solidFill>
                  <a:schemeClr val="bg1"/>
                </a:solidFill>
                <a:latin typeface="华文中宋" panose="02010600040101010101" pitchFamily="2" charset="-122"/>
                <a:ea typeface="华文中宋" panose="02010600040101010101" pitchFamily="2" charset="-122"/>
              </a:rPr>
              <a:t>作为新的 “提示”，来引导模型更好地去除反射 。</a:t>
            </a:r>
            <a:endParaRPr lang="en-US" altLang="zh-CN" b="1" dirty="0">
              <a:solidFill>
                <a:schemeClr val="bg1"/>
              </a:solidFill>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3"/>
          <a:stretch>
            <a:fillRect/>
          </a:stretch>
        </p:blipFill>
        <p:spPr>
          <a:xfrm>
            <a:off x="843961" y="1467569"/>
            <a:ext cx="2680503" cy="4386943"/>
          </a:xfrm>
          <a:prstGeom prst="rect">
            <a:avLst/>
          </a:prstGeom>
          <a:ln>
            <a:noFill/>
          </a:ln>
          <a:effectLst>
            <a:outerShdw blurRad="292100" dist="139700" dir="2700000" algn="tl" rotWithShape="0">
              <a:srgbClr val="333333">
                <a:alpha val="65000"/>
              </a:srgbClr>
            </a:outerShdw>
          </a:effectLst>
        </p:spPr>
      </p:pic>
      <p:sp>
        <p:nvSpPr>
          <p:cNvPr id="4" name="箭头: 右 16"/>
          <p:cNvSpPr/>
          <p:nvPr/>
        </p:nvSpPr>
        <p:spPr>
          <a:xfrm rot="20525189">
            <a:off x="7066812" y="3700518"/>
            <a:ext cx="1413224" cy="243084"/>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17"/>
          <p:cNvSpPr/>
          <p:nvPr/>
        </p:nvSpPr>
        <p:spPr>
          <a:xfrm>
            <a:off x="8483165" y="3103386"/>
            <a:ext cx="1963174" cy="993038"/>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华文中宋" panose="02010600040101010101" pitchFamily="2" charset="-122"/>
                <a:ea typeface="华文中宋" panose="02010600040101010101" pitchFamily="2" charset="-122"/>
              </a:rPr>
              <a:t>提示生成模块</a:t>
            </a:r>
            <a:r>
              <a:rPr lang="en-GB" altLang="zh-CN" sz="1600" b="1" dirty="0">
                <a:solidFill>
                  <a:schemeClr val="bg1"/>
                </a:solidFill>
                <a:latin typeface="华文中宋" panose="02010600040101010101" pitchFamily="2" charset="-122"/>
                <a:ea typeface="华文中宋" panose="02010600040101010101" pitchFamily="2" charset="-122"/>
              </a:rPr>
              <a:t>(Prompt Generation) </a:t>
            </a:r>
            <a:endParaRPr lang="en-US" altLang="zh-CN" sz="1600" b="1" dirty="0">
              <a:solidFill>
                <a:schemeClr val="bg1"/>
              </a:solidFill>
              <a:latin typeface="华文中宋" panose="02010600040101010101" pitchFamily="2" charset="-122"/>
              <a:ea typeface="华文中宋" panose="02010600040101010101" pitchFamily="2" charset="-122"/>
            </a:endParaRPr>
          </a:p>
        </p:txBody>
      </p:sp>
      <p:sp>
        <p:nvSpPr>
          <p:cNvPr id="6" name="箭头: 右 16"/>
          <p:cNvSpPr/>
          <p:nvPr/>
        </p:nvSpPr>
        <p:spPr>
          <a:xfrm rot="1402358">
            <a:off x="7039401" y="4770075"/>
            <a:ext cx="1413224" cy="243084"/>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17"/>
          <p:cNvSpPr/>
          <p:nvPr/>
        </p:nvSpPr>
        <p:spPr>
          <a:xfrm>
            <a:off x="8483165" y="4588552"/>
            <a:ext cx="1963174" cy="993038"/>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华文中宋" panose="02010600040101010101" pitchFamily="2" charset="-122"/>
                <a:ea typeface="华文中宋" panose="02010600040101010101" pitchFamily="2" charset="-122"/>
              </a:rPr>
              <a:t>提示引导的恢复 </a:t>
            </a:r>
            <a:r>
              <a:rPr lang="en-US" altLang="zh-CN" sz="1600" b="1" dirty="0">
                <a:solidFill>
                  <a:schemeClr val="bg1"/>
                </a:solidFill>
                <a:latin typeface="华文中宋" panose="02010600040101010101" pitchFamily="2" charset="-122"/>
                <a:ea typeface="华文中宋" panose="02010600040101010101" pitchFamily="2" charset="-122"/>
              </a:rPr>
              <a:t>(</a:t>
            </a:r>
            <a:r>
              <a:rPr lang="en-GB" altLang="zh-CN" sz="1600" b="1" dirty="0">
                <a:solidFill>
                  <a:schemeClr val="bg1"/>
                </a:solidFill>
                <a:latin typeface="华文中宋" panose="02010600040101010101" pitchFamily="2" charset="-122"/>
                <a:ea typeface="华文中宋" panose="02010600040101010101" pitchFamily="2" charset="-122"/>
              </a:rPr>
              <a:t>Prompt-guided Restoration) </a:t>
            </a:r>
            <a:endParaRPr lang="en-US" altLang="zh-CN" sz="1600"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sp>
        <p:nvSpPr>
          <p:cNvPr id="5" name="标题 4"/>
          <p:cNvSpPr>
            <a:spLocks noGrp="1"/>
          </p:cNvSpPr>
          <p:nvPr>
            <p:ph type="title"/>
          </p:nvPr>
        </p:nvSpPr>
        <p:spPr>
          <a:xfrm>
            <a:off x="1257384" y="908862"/>
            <a:ext cx="7544597" cy="456129"/>
          </a:xfrm>
        </p:spPr>
        <p:txBody>
          <a:bodyPr/>
          <a:lstStyle/>
          <a:p>
            <a:r>
              <a:rPr lang="en-US" altLang="zh-CN" dirty="0"/>
              <a:t>Limitations</a:t>
            </a:r>
            <a:endParaRPr lang="zh-CN" altLang="en-US" dirty="0"/>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0284" y="79981"/>
            <a:ext cx="4724189" cy="1704473"/>
          </a:xfrm>
          <a:prstGeom prst="rect">
            <a:avLst/>
          </a:prstGeom>
        </p:spPr>
      </p:pic>
      <p:sp>
        <p:nvSpPr>
          <p:cNvPr id="9" name="文本框 8"/>
          <p:cNvSpPr txBox="1"/>
          <p:nvPr/>
        </p:nvSpPr>
        <p:spPr>
          <a:xfrm>
            <a:off x="1021080" y="1677201"/>
            <a:ext cx="10149840" cy="5116144"/>
          </a:xfrm>
          <a:prstGeom prst="rect">
            <a:avLst/>
          </a:prstGeom>
          <a:noFill/>
        </p:spPr>
        <p:txBody>
          <a:bodyPr wrap="square">
            <a:spAutoFit/>
          </a:bodyPr>
          <a:lstStyle/>
          <a:p>
            <a:pPr lvl="0">
              <a:lnSpc>
                <a:spcPct val="150000"/>
              </a:lnSpc>
              <a:defRPr/>
            </a:pPr>
            <a:r>
              <a:rPr lang="en-US" altLang="zh-CN" sz="2000" b="1" dirty="0">
                <a:solidFill>
                  <a:prstClr val="black"/>
                </a:solidFill>
                <a:latin typeface="华文中宋" panose="02010600040101010101" pitchFamily="2" charset="-122"/>
                <a:ea typeface="华文中宋" panose="02010600040101010101" pitchFamily="2" charset="-122"/>
              </a:rPr>
              <a:t>1.</a:t>
            </a:r>
            <a:r>
              <a:rPr lang="zh-CN" altLang="en-US" sz="2000" b="1" dirty="0">
                <a:solidFill>
                  <a:prstClr val="black"/>
                </a:solidFill>
                <a:latin typeface="华文中宋" panose="02010600040101010101" pitchFamily="2" charset="-122"/>
                <a:ea typeface="华文中宋" panose="02010600040101010101" pitchFamily="2" charset="-122"/>
              </a:rPr>
              <a:t>问题：基于深度学习的模型通过在大型数据集上训练来消除反射，所收集的真实数据集，但规模和质量仍然不足，导致训练的效率和结果准确性仍需提高。</a:t>
            </a:r>
            <a:endParaRPr lang="zh-CN" altLang="en-US" sz="2000" b="1" dirty="0">
              <a:solidFill>
                <a:prstClr val="black"/>
              </a:solidFill>
              <a:latin typeface="华文中宋" panose="02010600040101010101" pitchFamily="2" charset="-122"/>
              <a:ea typeface="华文中宋" panose="02010600040101010101" pitchFamily="2" charset="-122"/>
            </a:endParaRPr>
          </a:p>
          <a:p>
            <a:pPr lvl="0">
              <a:lnSpc>
                <a:spcPct val="150000"/>
              </a:lnSpc>
              <a:defRPr/>
            </a:pPr>
            <a:r>
              <a:rPr lang="zh-CN" altLang="en-US" sz="2000" b="1" dirty="0">
                <a:solidFill>
                  <a:prstClr val="black"/>
                </a:solidFill>
                <a:latin typeface="华文中宋" panose="02010600040101010101" pitchFamily="2" charset="-122"/>
                <a:ea typeface="华文中宋" panose="02010600040101010101" pitchFamily="2" charset="-122"/>
              </a:rPr>
              <a:t>可能的解决方法：引入更全面的数据收集流程用于获取大量真实世界数据，使用更恰当的数据净化策略来提高合成数据的质量。</a:t>
            </a:r>
            <a:endParaRPr lang="en-US" altLang="zh-CN" sz="2000" b="1" dirty="0">
              <a:solidFill>
                <a:prstClr val="black"/>
              </a:solidFill>
              <a:latin typeface="华文中宋" panose="02010600040101010101" pitchFamily="2" charset="-122"/>
              <a:ea typeface="华文中宋" panose="02010600040101010101" pitchFamily="2" charset="-122"/>
            </a:endParaRPr>
          </a:p>
          <a:p>
            <a:pPr lvl="0">
              <a:lnSpc>
                <a:spcPct val="150000"/>
              </a:lnSpc>
              <a:defRPr/>
            </a:pPr>
            <a:r>
              <a:rPr lang="en-US" altLang="zh-CN" sz="2000" b="1" dirty="0">
                <a:solidFill>
                  <a:prstClr val="black"/>
                </a:solidFill>
                <a:latin typeface="华文中宋" panose="02010600040101010101" pitchFamily="2" charset="-122"/>
                <a:ea typeface="华文中宋" panose="02010600040101010101" pitchFamily="2" charset="-122"/>
              </a:rPr>
              <a:t>2.</a:t>
            </a:r>
            <a:r>
              <a:rPr lang="zh-CN" altLang="en-US" sz="2000" b="1" dirty="0">
                <a:solidFill>
                  <a:prstClr val="black"/>
                </a:solidFill>
                <a:latin typeface="华文中宋" panose="02010600040101010101" pitchFamily="2" charset="-122"/>
                <a:ea typeface="华文中宋" panose="02010600040101010101" pitchFamily="2" charset="-122"/>
              </a:rPr>
              <a:t>问题：鉴于反射消除固有的不适定性，深度学习方法这样的纯软件反射消除方法对于复杂的现实世界场景不够稳健，尤其是在具有强反射的场景中。</a:t>
            </a:r>
            <a:endParaRPr lang="en-US" altLang="zh-CN" sz="2000" b="1" dirty="0">
              <a:solidFill>
                <a:prstClr val="black"/>
              </a:solidFill>
              <a:latin typeface="华文中宋" panose="02010600040101010101" pitchFamily="2" charset="-122"/>
              <a:ea typeface="华文中宋" panose="02010600040101010101" pitchFamily="2" charset="-122"/>
            </a:endParaRPr>
          </a:p>
          <a:p>
            <a:pPr lvl="0">
              <a:lnSpc>
                <a:spcPct val="150000"/>
              </a:lnSpc>
              <a:defRPr/>
            </a:pPr>
            <a:r>
              <a:rPr lang="zh-CN" altLang="en-US" sz="2000" b="1" dirty="0">
                <a:solidFill>
                  <a:prstClr val="black"/>
                </a:solidFill>
                <a:latin typeface="华文中宋" panose="02010600040101010101" pitchFamily="2" charset="-122"/>
                <a:ea typeface="华文中宋" panose="02010600040101010101" pitchFamily="2" charset="-122"/>
              </a:rPr>
              <a:t>可能的解决方法：引入硬件元素（如偏振滤光片或闪光灯）来利用透射光和反射光的光学特性差异从而消除反射。</a:t>
            </a:r>
            <a:endParaRPr lang="zh-CN" altLang="en-US" sz="2000" b="1" dirty="0">
              <a:solidFill>
                <a:prstClr val="black"/>
              </a:solidFill>
              <a:latin typeface="华文中宋" panose="02010600040101010101" pitchFamily="2" charset="-122"/>
              <a:ea typeface="华文中宋" panose="02010600040101010101" pitchFamily="2" charset="-122"/>
            </a:endParaRPr>
          </a:p>
          <a:p>
            <a:pPr lvl="0">
              <a:lnSpc>
                <a:spcPct val="150000"/>
              </a:lnSpc>
              <a:defRPr/>
            </a:pPr>
            <a:endParaRPr lang="zh-CN" altLang="en-US" sz="2000" b="1" dirty="0">
              <a:solidFill>
                <a:prstClr val="black"/>
              </a:solidFill>
              <a:latin typeface="华文中宋" panose="02010600040101010101" pitchFamily="2" charset="-122"/>
              <a:ea typeface="华文中宋" panose="02010600040101010101" pitchFamily="2" charset="-122"/>
            </a:endParaRPr>
          </a:p>
          <a:p>
            <a:pPr lvl="0">
              <a:lnSpc>
                <a:spcPct val="150000"/>
              </a:lnSpc>
              <a:defRPr/>
            </a:pPr>
            <a:endParaRPr lang="zh-CN" altLang="en-US" sz="2000" b="1" dirty="0">
              <a:solidFill>
                <a:prstClr val="black"/>
              </a:solidFill>
              <a:latin typeface="华文中宋" panose="02010600040101010101" pitchFamily="2" charset="-122"/>
              <a:ea typeface="华文中宋" panose="02010600040101010101" pitchFamily="2" charset="-122"/>
            </a:endParaRPr>
          </a:p>
          <a:p>
            <a:pPr lvl="0">
              <a:lnSpc>
                <a:spcPct val="150000"/>
              </a:lnSpc>
              <a:defRPr/>
            </a:pPr>
            <a:endParaRPr kumimoji="0" lang="zh-CN" altLang="en-US" sz="2000" b="1"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10284" y="79981"/>
            <a:ext cx="4724189" cy="1704473"/>
          </a:xfrm>
          <a:prstGeom prst="rect">
            <a:avLst/>
          </a:prstGeom>
        </p:spPr>
      </p:pic>
      <p:pic>
        <p:nvPicPr>
          <p:cNvPr id="16" name="图片 15"/>
          <p:cNvPicPr>
            <a:picLocks noChangeAspect="1"/>
          </p:cNvPicPr>
          <p:nvPr/>
        </p:nvPicPr>
        <p:blipFill>
          <a:blip r:embed="rId2"/>
          <a:stretch>
            <a:fillRect/>
          </a:stretch>
        </p:blipFill>
        <p:spPr>
          <a:xfrm>
            <a:off x="1406898" y="1163663"/>
            <a:ext cx="2276102" cy="258737"/>
          </a:xfrm>
          <a:prstGeom prst="rect">
            <a:avLst/>
          </a:prstGeom>
        </p:spPr>
      </p:pic>
      <p:sp>
        <p:nvSpPr>
          <p:cNvPr id="17" name="标题 1"/>
          <p:cNvSpPr>
            <a:spLocks noGrp="1"/>
          </p:cNvSpPr>
          <p:nvPr>
            <p:ph type="title"/>
          </p:nvPr>
        </p:nvSpPr>
        <p:spPr>
          <a:xfrm>
            <a:off x="1491119" y="859756"/>
            <a:ext cx="7369852" cy="607813"/>
          </a:xfrm>
        </p:spPr>
        <p:txBody>
          <a:bodyPr/>
          <a:lstStyle/>
          <a:p>
            <a:r>
              <a:rPr lang="zh-CN" altLang="en-US" sz="3200" dirty="0">
                <a:solidFill>
                  <a:schemeClr val="accent4">
                    <a:lumMod val="50000"/>
                  </a:schemeClr>
                </a:solidFill>
              </a:rPr>
              <a:t>关键发现</a:t>
            </a:r>
            <a:r>
              <a:rPr lang="en-US" altLang="zh-CN" sz="3200" dirty="0">
                <a:solidFill>
                  <a:schemeClr val="accent4">
                    <a:lumMod val="50000"/>
                  </a:schemeClr>
                </a:solidFill>
              </a:rPr>
              <a:t>&amp;</a:t>
            </a:r>
            <a:r>
              <a:rPr lang="zh-CN" altLang="en-US" sz="3200" dirty="0">
                <a:solidFill>
                  <a:schemeClr val="accent4">
                    <a:lumMod val="50000"/>
                  </a:schemeClr>
                </a:solidFill>
              </a:rPr>
              <a:t>研究动机</a:t>
            </a:r>
            <a:endParaRPr lang="zh-CN" altLang="en-US" sz="3200" dirty="0">
              <a:solidFill>
                <a:schemeClr val="accent4">
                  <a:lumMod val="50000"/>
                </a:schemeClr>
              </a:solidFill>
            </a:endParaRPr>
          </a:p>
        </p:txBody>
      </p:sp>
      <p:pic>
        <p:nvPicPr>
          <p:cNvPr id="8" name="图片 7"/>
          <p:cNvPicPr>
            <a:picLocks noChangeAspect="1"/>
          </p:cNvPicPr>
          <p:nvPr/>
        </p:nvPicPr>
        <p:blipFill>
          <a:blip r:embed="rId3"/>
          <a:stretch>
            <a:fillRect/>
          </a:stretch>
        </p:blipFill>
        <p:spPr>
          <a:xfrm>
            <a:off x="371875" y="1859779"/>
            <a:ext cx="4804170" cy="4138465"/>
          </a:xfrm>
          <a:prstGeom prst="rect">
            <a:avLst/>
          </a:prstGeom>
          <a:effectLst>
            <a:outerShdw blurRad="50800" dist="38100" dir="2700000" algn="tl" rotWithShape="0">
              <a:prstClr val="black">
                <a:alpha val="40000"/>
              </a:prstClr>
            </a:outerShdw>
          </a:effectLst>
        </p:spPr>
      </p:pic>
      <p:sp>
        <p:nvSpPr>
          <p:cNvPr id="9" name="文本框 8"/>
          <p:cNvSpPr txBox="1"/>
          <p:nvPr/>
        </p:nvSpPr>
        <p:spPr>
          <a:xfrm>
            <a:off x="894327" y="1422399"/>
            <a:ext cx="10026869" cy="458780"/>
          </a:xfrm>
          <a:prstGeom prst="rect">
            <a:avLst/>
          </a:prstGeom>
          <a:noFill/>
        </p:spPr>
        <p:txBody>
          <a:bodyPr wrap="square" rtlCol="0">
            <a:spAutoFit/>
          </a:bodyPr>
          <a:lstStyle/>
          <a:p>
            <a:pPr>
              <a:lnSpc>
                <a:spcPct val="150000"/>
              </a:lnSpc>
            </a:pPr>
            <a:r>
              <a:rPr lang="zh-CN" altLang="en-US" b="1" u="sng" dirty="0">
                <a:latin typeface="华文中宋" panose="02010600040101010101" pitchFamily="2" charset="-122"/>
                <a:ea typeface="华文中宋" panose="02010600040101010101" pitchFamily="2" charset="-122"/>
              </a:rPr>
              <a:t>关键发现：图像中的反射现象主要与图像的低频（</a:t>
            </a:r>
            <a:r>
              <a:rPr lang="en-GB" altLang="zh-CN" b="1" u="sng" dirty="0">
                <a:latin typeface="华文中宋" panose="02010600040101010101" pitchFamily="2" charset="-122"/>
                <a:ea typeface="华文中宋" panose="02010600040101010101" pitchFamily="2" charset="-122"/>
              </a:rPr>
              <a:t>LF</a:t>
            </a:r>
            <a:r>
              <a:rPr lang="zh-CN" altLang="en-GB" b="1" u="sng" dirty="0">
                <a:latin typeface="华文中宋" panose="02010600040101010101" pitchFamily="2" charset="-122"/>
                <a:ea typeface="华文中宋" panose="02010600040101010101" pitchFamily="2" charset="-122"/>
              </a:rPr>
              <a:t>）</a:t>
            </a:r>
            <a:r>
              <a:rPr lang="zh-CN" altLang="en-US" b="1" u="sng" dirty="0">
                <a:latin typeface="华文中宋" panose="02010600040101010101" pitchFamily="2" charset="-122"/>
                <a:ea typeface="华文中宋" panose="02010600040101010101" pitchFamily="2" charset="-122"/>
              </a:rPr>
              <a:t>和高频（</a:t>
            </a:r>
            <a:r>
              <a:rPr lang="en-GB" altLang="zh-CN" b="1" u="sng" dirty="0">
                <a:latin typeface="华文中宋" panose="02010600040101010101" pitchFamily="2" charset="-122"/>
                <a:ea typeface="华文中宋" panose="02010600040101010101" pitchFamily="2" charset="-122"/>
              </a:rPr>
              <a:t>HF</a:t>
            </a:r>
            <a:r>
              <a:rPr lang="zh-CN" altLang="en-GB" b="1" u="sng" dirty="0">
                <a:latin typeface="华文中宋" panose="02010600040101010101" pitchFamily="2" charset="-122"/>
                <a:ea typeface="华文中宋" panose="02010600040101010101" pitchFamily="2" charset="-122"/>
              </a:rPr>
              <a:t>）</a:t>
            </a:r>
            <a:r>
              <a:rPr lang="zh-CN" altLang="en-US" b="1" u="sng" dirty="0">
                <a:latin typeface="华文中宋" panose="02010600040101010101" pitchFamily="2" charset="-122"/>
                <a:ea typeface="华文中宋" panose="02010600040101010101" pitchFamily="2" charset="-122"/>
              </a:rPr>
              <a:t>成分有关 。</a:t>
            </a:r>
            <a:endParaRPr lang="zh-CN" altLang="en-US" b="1" u="sng" dirty="0">
              <a:latin typeface="华文中宋" panose="02010600040101010101" pitchFamily="2" charset="-122"/>
              <a:ea typeface="华文中宋" panose="02010600040101010101" pitchFamily="2" charset="-122"/>
            </a:endParaRPr>
          </a:p>
        </p:txBody>
      </p:sp>
      <p:sp>
        <p:nvSpPr>
          <p:cNvPr id="10" name="矩形 9"/>
          <p:cNvSpPr/>
          <p:nvPr/>
        </p:nvSpPr>
        <p:spPr>
          <a:xfrm>
            <a:off x="3525933" y="1881179"/>
            <a:ext cx="1413664" cy="2222988"/>
          </a:xfrm>
          <a:prstGeom prst="rect">
            <a:avLst/>
          </a:prstGeom>
          <a:solidFill>
            <a:srgbClr val="F89FA8">
              <a:alpha val="18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箭头: 右 15"/>
          <p:cNvSpPr/>
          <p:nvPr/>
        </p:nvSpPr>
        <p:spPr>
          <a:xfrm>
            <a:off x="5075995" y="2318558"/>
            <a:ext cx="322533" cy="305608"/>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7"/>
          <p:cNvSpPr/>
          <p:nvPr/>
        </p:nvSpPr>
        <p:spPr>
          <a:xfrm>
            <a:off x="5398528" y="2102823"/>
            <a:ext cx="1960908" cy="70445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2"/>
                </a:solidFill>
                <a:latin typeface="华文中宋" panose="02010600040101010101" pitchFamily="2" charset="-122"/>
                <a:ea typeface="华文中宋" panose="02010600040101010101" pitchFamily="2" charset="-122"/>
              </a:rPr>
              <a:t>有反射的图像</a:t>
            </a:r>
            <a:endParaRPr lang="en-US" altLang="zh-CN" sz="1400" b="1" dirty="0">
              <a:solidFill>
                <a:schemeClr val="bg2"/>
              </a:solidFill>
              <a:latin typeface="华文中宋" panose="02010600040101010101" pitchFamily="2" charset="-122"/>
              <a:ea typeface="华文中宋" panose="02010600040101010101" pitchFamily="2" charset="-122"/>
            </a:endParaRPr>
          </a:p>
        </p:txBody>
      </p:sp>
      <p:sp>
        <p:nvSpPr>
          <p:cNvPr id="15" name="矩形 14"/>
          <p:cNvSpPr/>
          <p:nvPr/>
        </p:nvSpPr>
        <p:spPr>
          <a:xfrm>
            <a:off x="1894355" y="1814610"/>
            <a:ext cx="1631578" cy="2289557"/>
          </a:xfrm>
          <a:prstGeom prst="rect">
            <a:avLst/>
          </a:prstGeom>
          <a:solidFill>
            <a:schemeClr val="accent3">
              <a:alpha val="10000"/>
            </a:schemeClr>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6"/>
          <p:cNvSpPr/>
          <p:nvPr/>
        </p:nvSpPr>
        <p:spPr>
          <a:xfrm>
            <a:off x="5075995" y="3276196"/>
            <a:ext cx="372835" cy="305608"/>
          </a:xfrm>
          <a:prstGeom prst="rightArrow">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角 18"/>
          <p:cNvSpPr/>
          <p:nvPr/>
        </p:nvSpPr>
        <p:spPr>
          <a:xfrm>
            <a:off x="5374083" y="3147455"/>
            <a:ext cx="1960908" cy="781556"/>
          </a:xfrm>
          <a:prstGeom prst="round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华文中宋" panose="02010600040101010101" pitchFamily="2" charset="-122"/>
                <a:ea typeface="华文中宋" panose="02010600040101010101" pitchFamily="2" charset="-122"/>
              </a:rPr>
              <a:t>无反射的图像</a:t>
            </a:r>
            <a:endParaRPr lang="en-US" altLang="zh-CN" b="1" dirty="0">
              <a:solidFill>
                <a:schemeClr val="bg1"/>
              </a:solidFill>
              <a:latin typeface="华文中宋" panose="02010600040101010101" pitchFamily="2" charset="-122"/>
              <a:ea typeface="华文中宋" panose="02010600040101010101" pitchFamily="2" charset="-122"/>
            </a:endParaRPr>
          </a:p>
        </p:txBody>
      </p:sp>
      <p:sp>
        <p:nvSpPr>
          <p:cNvPr id="22" name="矩形: 圆角 17"/>
          <p:cNvSpPr/>
          <p:nvPr/>
        </p:nvSpPr>
        <p:spPr>
          <a:xfrm>
            <a:off x="7868669" y="2389083"/>
            <a:ext cx="1673683" cy="1192721"/>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华文中宋" panose="02010600040101010101" pitchFamily="2" charset="-122"/>
                <a:ea typeface="华文中宋" panose="02010600040101010101" pitchFamily="2" charset="-122"/>
              </a:rPr>
              <a:t>无论低频图像还是高频高频图像，都具有</a:t>
            </a:r>
            <a:r>
              <a:rPr lang="zh-CN" altLang="en-US" b="1" dirty="0">
                <a:solidFill>
                  <a:srgbClr val="FFFF00"/>
                </a:solidFill>
                <a:latin typeface="华文中宋" panose="02010600040101010101" pitchFamily="2" charset="-122"/>
                <a:ea typeface="华文中宋" panose="02010600040101010101" pitchFamily="2" charset="-122"/>
              </a:rPr>
              <a:t>显著的差异</a:t>
            </a:r>
            <a:endParaRPr lang="en-US" altLang="zh-CN" sz="1600" b="1" dirty="0">
              <a:solidFill>
                <a:srgbClr val="FFFF00"/>
              </a:solidFill>
              <a:latin typeface="华文中宋" panose="02010600040101010101" pitchFamily="2" charset="-122"/>
              <a:ea typeface="华文中宋" panose="02010600040101010101" pitchFamily="2" charset="-122"/>
            </a:endParaRPr>
          </a:p>
        </p:txBody>
      </p:sp>
      <p:sp>
        <p:nvSpPr>
          <p:cNvPr id="23" name="箭头: 右 16"/>
          <p:cNvSpPr/>
          <p:nvPr/>
        </p:nvSpPr>
        <p:spPr>
          <a:xfrm rot="926400">
            <a:off x="7407952" y="2441253"/>
            <a:ext cx="430549" cy="284990"/>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箭头: 右 16"/>
          <p:cNvSpPr/>
          <p:nvPr/>
        </p:nvSpPr>
        <p:spPr>
          <a:xfrm rot="20525189">
            <a:off x="7430115" y="3401776"/>
            <a:ext cx="443287" cy="265872"/>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箭头: 右 16"/>
          <p:cNvSpPr/>
          <p:nvPr/>
        </p:nvSpPr>
        <p:spPr>
          <a:xfrm>
            <a:off x="9673968" y="2778413"/>
            <a:ext cx="402062" cy="274777"/>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17"/>
          <p:cNvSpPr/>
          <p:nvPr/>
        </p:nvSpPr>
        <p:spPr>
          <a:xfrm>
            <a:off x="10207646" y="2629192"/>
            <a:ext cx="1374108" cy="594405"/>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华文中宋" panose="02010600040101010101" pitchFamily="2" charset="-122"/>
                <a:ea typeface="华文中宋" panose="02010600040101010101" pitchFamily="2" charset="-122"/>
              </a:rPr>
              <a:t>差异</a:t>
            </a:r>
            <a:r>
              <a:rPr lang="en-US" altLang="zh-CN" sz="1600" b="1" dirty="0">
                <a:solidFill>
                  <a:schemeClr val="bg1"/>
                </a:solidFill>
                <a:latin typeface="华文中宋" panose="02010600040101010101" pitchFamily="2" charset="-122"/>
                <a:ea typeface="华文中宋" panose="02010600040101010101" pitchFamily="2" charset="-122"/>
              </a:rPr>
              <a:t>-&gt;</a:t>
            </a:r>
            <a:r>
              <a:rPr lang="zh-CN" altLang="en-US" sz="1600" b="1" dirty="0">
                <a:solidFill>
                  <a:schemeClr val="bg1"/>
                </a:solidFill>
                <a:latin typeface="华文中宋" panose="02010600040101010101" pitchFamily="2" charset="-122"/>
                <a:ea typeface="华文中宋" panose="02010600040101010101" pitchFamily="2" charset="-122"/>
              </a:rPr>
              <a:t>提示</a:t>
            </a:r>
            <a:endParaRPr lang="en-US" altLang="zh-CN" sz="1600" b="1" dirty="0">
              <a:solidFill>
                <a:srgbClr val="FFFF00"/>
              </a:solidFill>
              <a:latin typeface="华文中宋" panose="02010600040101010101" pitchFamily="2" charset="-122"/>
              <a:ea typeface="华文中宋" panose="02010600040101010101" pitchFamily="2" charset="-122"/>
            </a:endParaRPr>
          </a:p>
        </p:txBody>
      </p:sp>
      <p:sp>
        <p:nvSpPr>
          <p:cNvPr id="28" name="文本框 27"/>
          <p:cNvSpPr txBox="1"/>
          <p:nvPr/>
        </p:nvSpPr>
        <p:spPr>
          <a:xfrm>
            <a:off x="5373714" y="4143438"/>
            <a:ext cx="6405709" cy="1884490"/>
          </a:xfrm>
          <a:prstGeom prst="rect">
            <a:avLst/>
          </a:prstGeom>
          <a:noFill/>
        </p:spPr>
        <p:txBody>
          <a:bodyPr wrap="square" rtlCol="0">
            <a:spAutoFit/>
          </a:bodyPr>
          <a:lstStyle/>
          <a:p>
            <a:pPr>
              <a:lnSpc>
                <a:spcPct val="150000"/>
              </a:lnSpc>
            </a:pPr>
            <a:r>
              <a:rPr lang="zh-CN" altLang="en-US" sz="2000" b="1" dirty="0">
                <a:solidFill>
                  <a:schemeClr val="accent4">
                    <a:lumMod val="50000"/>
                  </a:schemeClr>
                </a:solidFill>
                <a:latin typeface="华文中宋" panose="02010600040101010101" pitchFamily="2" charset="-122"/>
                <a:ea typeface="华文中宋" panose="02010600040101010101" pitchFamily="2" charset="-122"/>
              </a:rPr>
              <a:t>两大挑战：</a:t>
            </a:r>
            <a:endParaRPr lang="en-US" altLang="zh-CN" sz="2000" b="1" dirty="0">
              <a:solidFill>
                <a:schemeClr val="accent4">
                  <a:lumMod val="50000"/>
                </a:schemeClr>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2000" b="1" dirty="0">
                <a:solidFill>
                  <a:schemeClr val="accent4">
                    <a:lumMod val="50000"/>
                  </a:schemeClr>
                </a:solidFill>
                <a:latin typeface="华文中宋" panose="02010600040101010101" pitchFamily="2" charset="-122"/>
                <a:ea typeface="华文中宋" panose="02010600040101010101" pitchFamily="2" charset="-122"/>
              </a:rPr>
              <a:t>如何生成准确的低频和高频提示？</a:t>
            </a:r>
            <a:endParaRPr lang="en-US" altLang="zh-CN" sz="2000" b="1" dirty="0">
              <a:solidFill>
                <a:schemeClr val="accent4">
                  <a:lumMod val="50000"/>
                </a:schemeClr>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2000" b="1" dirty="0">
                <a:solidFill>
                  <a:schemeClr val="accent4">
                    <a:lumMod val="50000"/>
                  </a:schemeClr>
                </a:solidFill>
                <a:latin typeface="华文中宋" panose="02010600040101010101" pitchFamily="2" charset="-122"/>
                <a:ea typeface="华文中宋" panose="02010600040101010101" pitchFamily="2" charset="-122"/>
              </a:rPr>
              <a:t>如何在模型中有效地利用这些提示来增强反射去除效果？</a:t>
            </a:r>
            <a:endParaRPr lang="zh-CN" altLang="en-US" sz="2000" b="1" dirty="0">
              <a:solidFill>
                <a:schemeClr val="accent4">
                  <a:lumMod val="50000"/>
                </a:schemeClr>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sp>
        <p:nvSpPr>
          <p:cNvPr id="17" name="标题 1"/>
          <p:cNvSpPr>
            <a:spLocks noGrp="1"/>
          </p:cNvSpPr>
          <p:nvPr>
            <p:ph type="title"/>
          </p:nvPr>
        </p:nvSpPr>
        <p:spPr>
          <a:xfrm>
            <a:off x="1491119" y="859756"/>
            <a:ext cx="7369852" cy="607813"/>
          </a:xfrm>
        </p:spPr>
        <p:txBody>
          <a:bodyPr/>
          <a:lstStyle/>
          <a:p>
            <a:r>
              <a:rPr lang="zh-CN" altLang="en-US" sz="3200" dirty="0">
                <a:solidFill>
                  <a:schemeClr val="accent4">
                    <a:lumMod val="50000"/>
                  </a:schemeClr>
                </a:solidFill>
              </a:rPr>
              <a:t>本文思路</a:t>
            </a:r>
            <a:endParaRPr lang="zh-CN" altLang="en-US" sz="3200" dirty="0">
              <a:solidFill>
                <a:schemeClr val="accent4">
                  <a:lumMod val="50000"/>
                </a:schemeClr>
              </a:solidFill>
            </a:endParaRPr>
          </a:p>
        </p:txBody>
      </p:sp>
      <p:pic>
        <p:nvPicPr>
          <p:cNvPr id="2" name="图片 1"/>
          <p:cNvPicPr>
            <a:picLocks noChangeAspect="1"/>
          </p:cNvPicPr>
          <p:nvPr/>
        </p:nvPicPr>
        <p:blipFill>
          <a:blip r:embed="rId2"/>
          <a:stretch>
            <a:fillRect/>
          </a:stretch>
        </p:blipFill>
        <p:spPr>
          <a:xfrm>
            <a:off x="3767222" y="624050"/>
            <a:ext cx="7771648" cy="3533053"/>
          </a:xfrm>
          <a:prstGeom prst="rect">
            <a:avLst/>
          </a:prstGeom>
        </p:spPr>
      </p:pic>
      <p:sp>
        <p:nvSpPr>
          <p:cNvPr id="4" name="文本框 3"/>
          <p:cNvSpPr txBox="1"/>
          <p:nvPr/>
        </p:nvSpPr>
        <p:spPr>
          <a:xfrm>
            <a:off x="883247" y="1467569"/>
            <a:ext cx="2799753" cy="2207656"/>
          </a:xfrm>
          <a:prstGeom prst="rect">
            <a:avLst/>
          </a:prstGeom>
          <a:noFill/>
        </p:spPr>
        <p:txBody>
          <a:bodyPr wrap="square" rtlCol="0">
            <a:spAutoFit/>
          </a:bodyPr>
          <a:lstStyle/>
          <a:p>
            <a:pPr>
              <a:lnSpc>
                <a:spcPct val="150000"/>
              </a:lnSpc>
            </a:pPr>
            <a:r>
              <a:rPr lang="zh-CN" altLang="en-US" b="1" dirty="0">
                <a:latin typeface="华文中宋" panose="02010600040101010101" pitchFamily="2" charset="-122"/>
                <a:ea typeface="华文中宋" panose="02010600040101010101" pitchFamily="2" charset="-122"/>
              </a:rPr>
              <a:t>为了生成准确的提示并有效利用它们，论文将反射去除过程</a:t>
            </a:r>
            <a:r>
              <a:rPr lang="zh-CN" altLang="en-US" b="1" u="sng" dirty="0">
                <a:latin typeface="华文中宋" panose="02010600040101010101" pitchFamily="2" charset="-122"/>
                <a:ea typeface="华文中宋" panose="02010600040101010101" pitchFamily="2" charset="-122"/>
              </a:rPr>
              <a:t>解耦（</a:t>
            </a:r>
            <a:r>
              <a:rPr lang="en-GB" altLang="zh-CN" b="1" u="sng" dirty="0">
                <a:latin typeface="华文中宋" panose="02010600040101010101" pitchFamily="2" charset="-122"/>
                <a:ea typeface="华文中宋" panose="02010600040101010101" pitchFamily="2" charset="-122"/>
              </a:rPr>
              <a:t>decouple</a:t>
            </a:r>
            <a:r>
              <a:rPr lang="zh-CN" altLang="en-GB" b="1" u="sng"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为两个阶段：</a:t>
            </a:r>
            <a:r>
              <a:rPr lang="zh-CN" altLang="en-US" sz="2000" b="1" dirty="0">
                <a:solidFill>
                  <a:srgbClr val="FF0000"/>
                </a:solidFill>
                <a:latin typeface="华文中宋" panose="02010600040101010101" pitchFamily="2" charset="-122"/>
                <a:ea typeface="华文中宋" panose="02010600040101010101" pitchFamily="2" charset="-122"/>
              </a:rPr>
              <a:t>提示生成</a:t>
            </a:r>
            <a:r>
              <a:rPr lang="zh-CN" altLang="en-US" b="1" dirty="0">
                <a:latin typeface="华文中宋" panose="02010600040101010101" pitchFamily="2" charset="-122"/>
                <a:ea typeface="华文中宋" panose="02010600040101010101" pitchFamily="2" charset="-122"/>
              </a:rPr>
              <a:t>和</a:t>
            </a:r>
            <a:r>
              <a:rPr lang="zh-CN" altLang="en-US" sz="2000" b="1" dirty="0">
                <a:solidFill>
                  <a:srgbClr val="FF0000"/>
                </a:solidFill>
                <a:latin typeface="华文中宋" panose="02010600040101010101" pitchFamily="2" charset="-122"/>
                <a:ea typeface="华文中宋" panose="02010600040101010101" pitchFamily="2" charset="-122"/>
              </a:rPr>
              <a:t>提示引导的恢复 </a:t>
            </a:r>
            <a:r>
              <a:rPr lang="zh-CN" altLang="en-US" b="1" dirty="0">
                <a:latin typeface="华文中宋" panose="02010600040101010101" pitchFamily="2" charset="-122"/>
                <a:ea typeface="华文中宋" panose="02010600040101010101" pitchFamily="2" charset="-122"/>
              </a:rPr>
              <a:t>。</a:t>
            </a:r>
            <a:endParaRPr lang="zh-CN" altLang="en-US" b="1" dirty="0">
              <a:latin typeface="华文中宋" panose="02010600040101010101" pitchFamily="2" charset="-122"/>
              <a:ea typeface="华文中宋" panose="02010600040101010101" pitchFamily="2" charset="-122"/>
            </a:endParaRPr>
          </a:p>
        </p:txBody>
      </p:sp>
      <p:sp>
        <p:nvSpPr>
          <p:cNvPr id="6" name="文本框 5"/>
          <p:cNvSpPr txBox="1"/>
          <p:nvPr/>
        </p:nvSpPr>
        <p:spPr>
          <a:xfrm>
            <a:off x="653131" y="4157103"/>
            <a:ext cx="11031795" cy="128977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solidFill>
                  <a:schemeClr val="accent4">
                    <a:lumMod val="50000"/>
                  </a:schemeClr>
                </a:solidFill>
                <a:latin typeface="华文中宋" panose="02010600040101010101" pitchFamily="2" charset="-122"/>
                <a:ea typeface="华文中宋" panose="02010600040101010101" pitchFamily="2" charset="-122"/>
              </a:rPr>
              <a:t>提示生成：</a:t>
            </a:r>
            <a:r>
              <a:rPr lang="zh-CN" altLang="en-US" b="1" dirty="0">
                <a:latin typeface="华文中宋" panose="02010600040101010101" pitchFamily="2" charset="-122"/>
                <a:ea typeface="华文中宋" panose="02010600040101010101" pitchFamily="2" charset="-122"/>
              </a:rPr>
              <a:t>首先通过 “提示预训练” 训练一个频率提示编码器（</a:t>
            </a:r>
            <a:r>
              <a:rPr lang="en-GB" altLang="zh-CN" b="1" dirty="0">
                <a:latin typeface="华文中宋" panose="02010600040101010101" pitchFamily="2" charset="-122"/>
                <a:ea typeface="华文中宋" panose="02010600040101010101" pitchFamily="2" charset="-122"/>
              </a:rPr>
              <a:t>FPE</a:t>
            </a:r>
            <a:r>
              <a:rPr lang="zh-CN" altLang="en-GB"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使其能从清晰图像中提取准确的 </a:t>
            </a:r>
            <a:r>
              <a:rPr lang="en-GB" altLang="zh-CN" b="1" dirty="0">
                <a:latin typeface="华文中宋" panose="02010600040101010101" pitchFamily="2" charset="-122"/>
                <a:ea typeface="华文中宋" panose="02010600040101010101" pitchFamily="2" charset="-122"/>
              </a:rPr>
              <a:t>LF/HF </a:t>
            </a:r>
            <a:r>
              <a:rPr lang="zh-CN" altLang="en-US" b="1" dirty="0">
                <a:latin typeface="华文中宋" panose="02010600040101010101" pitchFamily="2" charset="-122"/>
                <a:ea typeface="华文中宋" panose="02010600040101010101" pitchFamily="2" charset="-122"/>
              </a:rPr>
              <a:t>提示 。然后，利用扩散模型（</a:t>
            </a:r>
            <a:r>
              <a:rPr lang="en-GB" altLang="zh-CN" b="1" dirty="0">
                <a:latin typeface="华文中宋" panose="02010600040101010101" pitchFamily="2" charset="-122"/>
                <a:ea typeface="华文中宋" panose="02010600040101010101" pitchFamily="2" charset="-122"/>
              </a:rPr>
              <a:t>DMs</a:t>
            </a:r>
            <a:r>
              <a:rPr lang="zh-CN" altLang="en-GB"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生成能力来生成这些 </a:t>
            </a:r>
            <a:r>
              <a:rPr lang="en-GB" altLang="zh-CN" b="1" dirty="0">
                <a:latin typeface="华文中宋" panose="02010600040101010101" pitchFamily="2" charset="-122"/>
                <a:ea typeface="华文中宋" panose="02010600040101010101" pitchFamily="2" charset="-122"/>
              </a:rPr>
              <a:t>LF/HF </a:t>
            </a:r>
            <a:r>
              <a:rPr lang="zh-CN" altLang="en-US" b="1" dirty="0">
                <a:latin typeface="华文中宋" panose="02010600040101010101" pitchFamily="2" charset="-122"/>
                <a:ea typeface="华文中宋" panose="02010600040101010101" pitchFamily="2" charset="-122"/>
              </a:rPr>
              <a:t>提示 。</a:t>
            </a:r>
            <a:endParaRPr lang="zh-CN" altLang="en-US"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b="1" dirty="0">
                <a:solidFill>
                  <a:schemeClr val="accent4">
                    <a:lumMod val="50000"/>
                  </a:schemeClr>
                </a:solidFill>
                <a:latin typeface="华文中宋" panose="02010600040101010101" pitchFamily="2" charset="-122"/>
                <a:ea typeface="华文中宋" panose="02010600040101010101" pitchFamily="2" charset="-122"/>
              </a:rPr>
              <a:t>提示引导的恢复：</a:t>
            </a:r>
            <a:r>
              <a:rPr lang="zh-CN" altLang="en-US" b="1" dirty="0">
                <a:latin typeface="华文中宋" panose="02010600040101010101" pitchFamily="2" charset="-122"/>
                <a:ea typeface="华文中宋" panose="02010600040101010101" pitchFamily="2" charset="-122"/>
              </a:rPr>
              <a:t>将生成的提示整合到一个专门设计的基于 </a:t>
            </a:r>
            <a:r>
              <a:rPr lang="en-GB" altLang="zh-CN" b="1" dirty="0">
                <a:latin typeface="华文中宋" panose="02010600040101010101" pitchFamily="2" charset="-122"/>
                <a:ea typeface="华文中宋" panose="02010600040101010101" pitchFamily="2" charset="-122"/>
              </a:rPr>
              <a:t>Transformer </a:t>
            </a:r>
            <a:r>
              <a:rPr lang="zh-CN" altLang="en-US" b="1" dirty="0">
                <a:latin typeface="华文中宋" panose="02010600040101010101" pitchFamily="2" charset="-122"/>
                <a:ea typeface="华文中宋" panose="02010600040101010101" pitchFamily="2" charset="-122"/>
              </a:rPr>
              <a:t>的网络（</a:t>
            </a:r>
            <a:r>
              <a:rPr lang="en-GB" altLang="zh-CN" b="1" dirty="0" err="1">
                <a:latin typeface="华文中宋" panose="02010600040101010101" pitchFamily="2" charset="-122"/>
                <a:ea typeface="华文中宋" panose="02010600040101010101" pitchFamily="2" charset="-122"/>
              </a:rPr>
              <a:t>PromptFormer</a:t>
            </a:r>
            <a:r>
              <a:rPr lang="zh-CN" altLang="en-GB" b="1" dirty="0">
                <a:latin typeface="华文中宋" panose="02010600040101010101" pitchFamily="2" charset="-122"/>
                <a:ea typeface="华文中宋" panose="02010600040101010101" pitchFamily="2" charset="-122"/>
              </a:rPr>
              <a:t>）</a:t>
            </a:r>
            <a:r>
              <a:rPr lang="zh-CN" altLang="en-US" b="1" dirty="0">
                <a:latin typeface="华文中宋" panose="02010600040101010101" pitchFamily="2" charset="-122"/>
                <a:ea typeface="华文中宋" panose="02010600040101010101" pitchFamily="2" charset="-122"/>
              </a:rPr>
              <a:t>中 </a:t>
            </a:r>
            <a:r>
              <a:rPr lang="zh-CN" altLang="en-US" b="1" dirty="0">
                <a:solidFill>
                  <a:schemeClr val="accent4">
                    <a:lumMod val="50000"/>
                  </a:schemeClr>
                </a:solidFill>
                <a:latin typeface="华文中宋" panose="02010600040101010101" pitchFamily="2" charset="-122"/>
                <a:ea typeface="华文中宋" panose="02010600040101010101" pitchFamily="2" charset="-122"/>
              </a:rPr>
              <a:t>。</a:t>
            </a:r>
            <a:endParaRPr lang="zh-CN" altLang="en-US" b="1" dirty="0">
              <a:solidFill>
                <a:schemeClr val="accent4">
                  <a:lumMod val="50000"/>
                </a:schemeClr>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sp>
        <p:nvSpPr>
          <p:cNvPr id="17" name="标题 1"/>
          <p:cNvSpPr>
            <a:spLocks noGrp="1"/>
          </p:cNvSpPr>
          <p:nvPr>
            <p:ph type="title"/>
          </p:nvPr>
        </p:nvSpPr>
        <p:spPr>
          <a:xfrm>
            <a:off x="1491118" y="859756"/>
            <a:ext cx="9963529" cy="615045"/>
          </a:xfrm>
        </p:spPr>
        <p:txBody>
          <a:bodyPr/>
          <a:lstStyle/>
          <a:p>
            <a:r>
              <a:rPr lang="en-US" altLang="zh-CN" sz="3200" dirty="0" err="1">
                <a:solidFill>
                  <a:schemeClr val="accent4">
                    <a:lumMod val="50000"/>
                  </a:schemeClr>
                </a:solidFill>
              </a:rPr>
              <a:t>PromptRR</a:t>
            </a:r>
            <a:r>
              <a:rPr lang="zh-CN" altLang="en-US" sz="3200" dirty="0">
                <a:solidFill>
                  <a:schemeClr val="accent4">
                    <a:lumMod val="50000"/>
                  </a:schemeClr>
                </a:solidFill>
              </a:rPr>
              <a:t>框架</a:t>
            </a:r>
            <a:r>
              <a:rPr lang="en-US" altLang="zh-CN" sz="3200" dirty="0">
                <a:solidFill>
                  <a:schemeClr val="accent4">
                    <a:lumMod val="50000"/>
                  </a:schemeClr>
                </a:solidFill>
              </a:rPr>
              <a:t>--</a:t>
            </a:r>
            <a:r>
              <a:rPr lang="zh-CN" altLang="en-US" sz="3200" dirty="0"/>
              <a:t>基于频率提示学习的反射去除框架 </a:t>
            </a:r>
            <a:endParaRPr lang="zh-CN" altLang="en-US" sz="3200" dirty="0">
              <a:solidFill>
                <a:schemeClr val="accent4">
                  <a:lumMod val="50000"/>
                </a:schemeClr>
              </a:solidFill>
            </a:endParaRPr>
          </a:p>
        </p:txBody>
      </p:sp>
      <p:pic>
        <p:nvPicPr>
          <p:cNvPr id="2" name="图片 1"/>
          <p:cNvPicPr>
            <a:picLocks noChangeAspect="1"/>
          </p:cNvPicPr>
          <p:nvPr/>
        </p:nvPicPr>
        <p:blipFill>
          <a:blip r:embed="rId2"/>
          <a:stretch>
            <a:fillRect/>
          </a:stretch>
        </p:blipFill>
        <p:spPr>
          <a:xfrm>
            <a:off x="4761523" y="1422400"/>
            <a:ext cx="6888066" cy="3131370"/>
          </a:xfrm>
          <a:prstGeom prst="rect">
            <a:avLst/>
          </a:prstGeom>
          <a:ln>
            <a:noFill/>
          </a:ln>
          <a:effectLst>
            <a:outerShdw blurRad="292100" dist="139700" dir="2700000" algn="tl" rotWithShape="0">
              <a:srgbClr val="333333">
                <a:alpha val="65000"/>
              </a:srgbClr>
            </a:outerShdw>
          </a:effectLst>
        </p:spPr>
      </p:pic>
      <p:sp>
        <p:nvSpPr>
          <p:cNvPr id="13" name="文本框 12"/>
          <p:cNvSpPr txBox="1"/>
          <p:nvPr/>
        </p:nvSpPr>
        <p:spPr>
          <a:xfrm>
            <a:off x="617793" y="4555836"/>
            <a:ext cx="11031795" cy="115672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chemeClr val="accent4">
                    <a:lumMod val="50000"/>
                  </a:schemeClr>
                </a:solidFill>
                <a:latin typeface="华文中宋" panose="02010600040101010101" pitchFamily="2" charset="-122"/>
                <a:ea typeface="华文中宋" panose="02010600040101010101" pitchFamily="2" charset="-122"/>
              </a:rPr>
              <a:t>提示生成与恢复 </a:t>
            </a:r>
            <a:r>
              <a:rPr lang="en-US" altLang="zh-CN" sz="1600" b="1" dirty="0">
                <a:solidFill>
                  <a:schemeClr val="accent4">
                    <a:lumMod val="50000"/>
                  </a:schemeClr>
                </a:solidFill>
                <a:latin typeface="华文中宋" panose="02010600040101010101" pitchFamily="2" charset="-122"/>
                <a:ea typeface="华文中宋" panose="02010600040101010101" pitchFamily="2" charset="-122"/>
              </a:rPr>
              <a:t>(</a:t>
            </a:r>
            <a:r>
              <a:rPr lang="en-GB" altLang="zh-CN" sz="1600" b="1" dirty="0">
                <a:solidFill>
                  <a:schemeClr val="accent4">
                    <a:lumMod val="50000"/>
                  </a:schemeClr>
                </a:solidFill>
                <a:latin typeface="华文中宋" panose="02010600040101010101" pitchFamily="2" charset="-122"/>
                <a:ea typeface="华文中宋" panose="02010600040101010101" pitchFamily="2" charset="-122"/>
              </a:rPr>
              <a:t>Prompt Generation and Restoration)</a:t>
            </a:r>
            <a:r>
              <a:rPr lang="zh-CN" altLang="en-GB" sz="1600" b="1" dirty="0">
                <a:solidFill>
                  <a:schemeClr val="accent4">
                    <a:lumMod val="50000"/>
                  </a:schemeClr>
                </a:solidFill>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在这个阶段，利用已经训练好的 </a:t>
            </a:r>
            <a:r>
              <a:rPr lang="en-GB" altLang="zh-CN" sz="1600" b="1" dirty="0">
                <a:latin typeface="华文中宋" panose="02010600040101010101" pitchFamily="2" charset="-122"/>
                <a:ea typeface="华文中宋" panose="02010600040101010101" pitchFamily="2" charset="-122"/>
              </a:rPr>
              <a:t>FPE </a:t>
            </a:r>
            <a:r>
              <a:rPr lang="zh-CN" altLang="en-US" sz="1600" b="1" dirty="0">
                <a:latin typeface="华文中宋" panose="02010600040101010101" pitchFamily="2" charset="-122"/>
                <a:ea typeface="华文中宋" panose="02010600040101010101" pitchFamily="2" charset="-122"/>
              </a:rPr>
              <a:t>来引导扩散模型 </a:t>
            </a:r>
            <a:r>
              <a:rPr lang="en-US" altLang="zh-CN" sz="1600" b="1" dirty="0">
                <a:latin typeface="华文中宋" panose="02010600040101010101" pitchFamily="2" charset="-122"/>
                <a:ea typeface="华文中宋" panose="02010600040101010101" pitchFamily="2" charset="-122"/>
              </a:rPr>
              <a:t>(</a:t>
            </a:r>
            <a:r>
              <a:rPr lang="en-GB" altLang="zh-CN" sz="1600" b="1" dirty="0">
                <a:latin typeface="华文中宋" panose="02010600040101010101" pitchFamily="2" charset="-122"/>
                <a:ea typeface="华文中宋" panose="02010600040101010101" pitchFamily="2" charset="-122"/>
              </a:rPr>
              <a:t>DMs)</a:t>
            </a:r>
            <a:r>
              <a:rPr lang="zh-CN" altLang="en-GB"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让 </a:t>
            </a:r>
            <a:r>
              <a:rPr lang="en-GB" altLang="zh-CN" sz="1600" b="1" dirty="0">
                <a:latin typeface="华文中宋" panose="02010600040101010101" pitchFamily="2" charset="-122"/>
                <a:ea typeface="华文中宋" panose="02010600040101010101" pitchFamily="2" charset="-122"/>
              </a:rPr>
              <a:t>DMs </a:t>
            </a:r>
            <a:r>
              <a:rPr lang="zh-CN" altLang="en-US" sz="1600" b="1" dirty="0">
                <a:latin typeface="华文中宋" panose="02010600040101010101" pitchFamily="2" charset="-122"/>
                <a:ea typeface="华文中宋" panose="02010600040101010101" pitchFamily="2" charset="-122"/>
              </a:rPr>
              <a:t>从输入的带反射的图像中生成 </a:t>
            </a:r>
            <a:r>
              <a:rPr lang="en-GB" altLang="zh-CN" sz="1600" b="1" dirty="0">
                <a:latin typeface="华文中宋" panose="02010600040101010101" pitchFamily="2" charset="-122"/>
                <a:ea typeface="华文中宋" panose="02010600040101010101" pitchFamily="2" charset="-122"/>
              </a:rPr>
              <a:t>LF </a:t>
            </a:r>
            <a:r>
              <a:rPr lang="zh-CN" altLang="en-US" sz="1600" b="1" dirty="0">
                <a:latin typeface="华文中宋" panose="02010600040101010101" pitchFamily="2" charset="-122"/>
                <a:ea typeface="华文中宋" panose="02010600040101010101" pitchFamily="2" charset="-122"/>
              </a:rPr>
              <a:t>和 </a:t>
            </a:r>
            <a:r>
              <a:rPr lang="en-GB" altLang="zh-CN" sz="1600" b="1" dirty="0">
                <a:latin typeface="华文中宋" panose="02010600040101010101" pitchFamily="2" charset="-122"/>
                <a:ea typeface="华文中宋" panose="02010600040101010101" pitchFamily="2" charset="-122"/>
              </a:rPr>
              <a:t>HF </a:t>
            </a:r>
            <a:r>
              <a:rPr lang="zh-CN" altLang="en-US" sz="1600" b="1" dirty="0">
                <a:latin typeface="华文中宋" panose="02010600040101010101" pitchFamily="2" charset="-122"/>
                <a:ea typeface="华文中宋" panose="02010600040101010101" pitchFamily="2" charset="-122"/>
              </a:rPr>
              <a:t>提示 。然后，将这些生成的提示送入 </a:t>
            </a:r>
            <a:r>
              <a:rPr lang="en-GB" altLang="zh-CN" sz="1600" b="1" dirty="0" err="1">
                <a:latin typeface="华文中宋" panose="02010600040101010101" pitchFamily="2" charset="-122"/>
                <a:ea typeface="华文中宋" panose="02010600040101010101" pitchFamily="2" charset="-122"/>
              </a:rPr>
              <a:t>PromptFormer</a:t>
            </a:r>
            <a:r>
              <a:rPr lang="zh-CN" altLang="en-GB"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引导它进行最终的反射去除 。</a:t>
            </a:r>
            <a:endParaRPr lang="zh-CN" altLang="en-US" sz="1600" b="1" dirty="0">
              <a:latin typeface="华文中宋" panose="02010600040101010101" pitchFamily="2" charset="-122"/>
              <a:ea typeface="华文中宋" panose="02010600040101010101" pitchFamily="2" charset="-122"/>
            </a:endParaRPr>
          </a:p>
        </p:txBody>
      </p:sp>
      <p:sp>
        <p:nvSpPr>
          <p:cNvPr id="14" name="文本框 13"/>
          <p:cNvSpPr txBox="1"/>
          <p:nvPr/>
        </p:nvSpPr>
        <p:spPr>
          <a:xfrm>
            <a:off x="542412" y="1474801"/>
            <a:ext cx="4134890" cy="3003386"/>
          </a:xfrm>
          <a:prstGeom prst="rect">
            <a:avLst/>
          </a:prstGeom>
          <a:noFill/>
        </p:spPr>
        <p:txBody>
          <a:bodyPr wrap="square" rtlCol="0">
            <a:spAutoFit/>
          </a:bodyPr>
          <a:lstStyle/>
          <a:p>
            <a:pPr>
              <a:lnSpc>
                <a:spcPct val="150000"/>
              </a:lnSpc>
            </a:pPr>
            <a:r>
              <a:rPr lang="zh-CN" altLang="en-US" sz="1600" b="1" dirty="0">
                <a:solidFill>
                  <a:schemeClr val="accent4">
                    <a:lumMod val="50000"/>
                  </a:schemeClr>
                </a:solidFill>
                <a:latin typeface="华文中宋" panose="02010600040101010101" pitchFamily="2" charset="-122"/>
                <a:ea typeface="华文中宋" panose="02010600040101010101" pitchFamily="2" charset="-122"/>
              </a:rPr>
              <a:t>整个框架包含两个主要阶段 ：</a:t>
            </a:r>
            <a:endParaRPr lang="en-US" altLang="zh-CN" sz="1600" b="1" dirty="0">
              <a:solidFill>
                <a:schemeClr val="accent4">
                  <a:lumMod val="50000"/>
                </a:schemeClr>
              </a:solidFill>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solidFill>
                  <a:schemeClr val="accent4">
                    <a:lumMod val="50000"/>
                  </a:schemeClr>
                </a:solidFill>
                <a:latin typeface="华文中宋" panose="02010600040101010101" pitchFamily="2" charset="-122"/>
                <a:ea typeface="华文中宋" panose="02010600040101010101" pitchFamily="2" charset="-122"/>
              </a:rPr>
              <a:t>提示预训练 </a:t>
            </a:r>
            <a:r>
              <a:rPr lang="en-US" altLang="zh-CN" sz="1600" b="1" dirty="0">
                <a:solidFill>
                  <a:schemeClr val="accent4">
                    <a:lumMod val="50000"/>
                  </a:schemeClr>
                </a:solidFill>
                <a:latin typeface="华文中宋" panose="02010600040101010101" pitchFamily="2" charset="-122"/>
                <a:ea typeface="华文中宋" panose="02010600040101010101" pitchFamily="2" charset="-122"/>
              </a:rPr>
              <a:t>(</a:t>
            </a:r>
            <a:r>
              <a:rPr lang="en-GB" altLang="zh-CN" sz="1600" b="1" dirty="0">
                <a:solidFill>
                  <a:schemeClr val="accent4">
                    <a:lumMod val="50000"/>
                  </a:schemeClr>
                </a:solidFill>
                <a:latin typeface="华文中宋" panose="02010600040101010101" pitchFamily="2" charset="-122"/>
                <a:ea typeface="华文中宋" panose="02010600040101010101" pitchFamily="2" charset="-122"/>
              </a:rPr>
              <a:t>Prompt Pre-training)</a:t>
            </a:r>
            <a:r>
              <a:rPr lang="zh-CN" altLang="en-GB" sz="1600" b="1" dirty="0">
                <a:solidFill>
                  <a:schemeClr val="accent4">
                    <a:lumMod val="50000"/>
                  </a:schemeClr>
                </a:solidFill>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这个阶段的目标是训练一个频率提示编码器 </a:t>
            </a:r>
            <a:r>
              <a:rPr lang="en-US" altLang="zh-CN" sz="1600" b="1" dirty="0">
                <a:latin typeface="华文中宋" panose="02010600040101010101" pitchFamily="2" charset="-122"/>
                <a:ea typeface="华文中宋" panose="02010600040101010101" pitchFamily="2" charset="-122"/>
              </a:rPr>
              <a:t>(</a:t>
            </a:r>
            <a:r>
              <a:rPr lang="en-GB" altLang="zh-CN" sz="1600" b="1" dirty="0">
                <a:latin typeface="华文中宋" panose="02010600040101010101" pitchFamily="2" charset="-122"/>
                <a:ea typeface="华文中宋" panose="02010600040101010101" pitchFamily="2" charset="-122"/>
              </a:rPr>
              <a:t>FPE) </a:t>
            </a:r>
            <a:r>
              <a:rPr lang="zh-CN" altLang="en-US" sz="1600" b="1" dirty="0">
                <a:latin typeface="华文中宋" panose="02010600040101010101" pitchFamily="2" charset="-122"/>
                <a:ea typeface="华文中宋" panose="02010600040101010101" pitchFamily="2" charset="-122"/>
              </a:rPr>
              <a:t>和一个反射去除网络 </a:t>
            </a:r>
            <a:r>
              <a:rPr lang="en-GB" altLang="zh-CN" sz="1600" b="1" dirty="0" err="1">
                <a:latin typeface="华文中宋" panose="02010600040101010101" pitchFamily="2" charset="-122"/>
                <a:ea typeface="华文中宋" panose="02010600040101010101" pitchFamily="2" charset="-122"/>
              </a:rPr>
              <a:t>PromptFormer</a:t>
            </a:r>
            <a:r>
              <a:rPr lang="en-GB" altLang="zh-CN" sz="1600" b="1" dirty="0">
                <a:latin typeface="华文中宋" panose="02010600040101010101" pitchFamily="2" charset="-122"/>
                <a:ea typeface="华文中宋" panose="02010600040101010101" pitchFamily="2" charset="-122"/>
              </a:rPr>
              <a:t> </a:t>
            </a:r>
            <a:r>
              <a:rPr lang="zh-CN" altLang="en-GB"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目的是让 </a:t>
            </a:r>
            <a:r>
              <a:rPr lang="en-GB" altLang="zh-CN" sz="1600" b="1" dirty="0">
                <a:latin typeface="华文中宋" panose="02010600040101010101" pitchFamily="2" charset="-122"/>
                <a:ea typeface="华文中宋" panose="02010600040101010101" pitchFamily="2" charset="-122"/>
              </a:rPr>
              <a:t>FPE </a:t>
            </a:r>
            <a:r>
              <a:rPr lang="zh-CN" altLang="en-US" sz="1600" b="1" dirty="0">
                <a:latin typeface="华文中宋" panose="02010600040101010101" pitchFamily="2" charset="-122"/>
                <a:ea typeface="华文中宋" panose="02010600040101010101" pitchFamily="2" charset="-122"/>
              </a:rPr>
              <a:t>能够从输入的图像（在训练阶段会使用清晰的真实图像 </a:t>
            </a:r>
            <a:r>
              <a:rPr lang="en-GB" altLang="zh-CN" sz="1600" b="1" dirty="0">
                <a:latin typeface="华文中宋" panose="02010600040101010101" pitchFamily="2" charset="-122"/>
                <a:ea typeface="华文中宋" panose="02010600040101010101" pitchFamily="2" charset="-122"/>
              </a:rPr>
              <a:t>GT</a:t>
            </a:r>
            <a:r>
              <a:rPr lang="zh-CN" altLang="en-GB"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中准确地提取出低频（</a:t>
            </a:r>
            <a:r>
              <a:rPr lang="en-GB" altLang="zh-CN" sz="1600" b="1" dirty="0">
                <a:latin typeface="华文中宋" panose="02010600040101010101" pitchFamily="2" charset="-122"/>
                <a:ea typeface="华文中宋" panose="02010600040101010101" pitchFamily="2" charset="-122"/>
              </a:rPr>
              <a:t>LF</a:t>
            </a:r>
            <a:r>
              <a:rPr lang="zh-CN" altLang="en-GB"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和高频（</a:t>
            </a:r>
            <a:r>
              <a:rPr lang="en-GB" altLang="zh-CN" sz="1600" b="1" dirty="0">
                <a:latin typeface="华文中宋" panose="02010600040101010101" pitchFamily="2" charset="-122"/>
                <a:ea typeface="华文中宋" panose="02010600040101010101" pitchFamily="2" charset="-122"/>
              </a:rPr>
              <a:t>HF</a:t>
            </a:r>
            <a:r>
              <a:rPr lang="zh-CN" altLang="en-GB" sz="1600" b="1" dirty="0">
                <a:latin typeface="华文中宋" panose="02010600040101010101" pitchFamily="2" charset="-122"/>
                <a:ea typeface="华文中宋" panose="02010600040101010101" pitchFamily="2" charset="-122"/>
              </a:rPr>
              <a:t>）</a:t>
            </a:r>
            <a:r>
              <a:rPr lang="zh-CN" altLang="en-US" sz="1600" b="1" dirty="0">
                <a:latin typeface="华文中宋" panose="02010600040101010101" pitchFamily="2" charset="-122"/>
                <a:ea typeface="华文中宋" panose="02010600040101010101" pitchFamily="2" charset="-122"/>
              </a:rPr>
              <a:t>提示 。</a:t>
            </a:r>
            <a:endParaRPr lang="zh-CN" altLang="en-US" sz="1600" b="1" dirty="0">
              <a:latin typeface="华文中宋" panose="02010600040101010101" pitchFamily="2" charset="-122"/>
              <a:ea typeface="华文中宋" panose="0201060004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sp>
        <p:nvSpPr>
          <p:cNvPr id="17" name="标题 1"/>
          <p:cNvSpPr>
            <a:spLocks noGrp="1"/>
          </p:cNvSpPr>
          <p:nvPr>
            <p:ph type="title"/>
          </p:nvPr>
        </p:nvSpPr>
        <p:spPr>
          <a:xfrm>
            <a:off x="1491118" y="859756"/>
            <a:ext cx="9963529" cy="615045"/>
          </a:xfrm>
        </p:spPr>
        <p:txBody>
          <a:bodyPr/>
          <a:lstStyle/>
          <a:p>
            <a:r>
              <a:rPr lang="en-GB" altLang="zh-CN" sz="3200" dirty="0"/>
              <a:t>Pretraining--FPE</a:t>
            </a:r>
            <a:endParaRPr lang="zh-CN" altLang="en-US" sz="3200" dirty="0">
              <a:solidFill>
                <a:schemeClr val="accent4">
                  <a:lumMod val="50000"/>
                </a:schemeClr>
              </a:solidFill>
            </a:endParaRPr>
          </a:p>
        </p:txBody>
      </p:sp>
      <p:sp>
        <p:nvSpPr>
          <p:cNvPr id="3" name="文本框 2"/>
          <p:cNvSpPr txBox="1"/>
          <p:nvPr/>
        </p:nvSpPr>
        <p:spPr>
          <a:xfrm>
            <a:off x="894327" y="1422398"/>
            <a:ext cx="9119827" cy="458780"/>
          </a:xfrm>
          <a:prstGeom prst="rect">
            <a:avLst/>
          </a:prstGeom>
          <a:noFill/>
        </p:spPr>
        <p:txBody>
          <a:bodyPr wrap="square" rtlCol="0">
            <a:spAutoFit/>
          </a:bodyPr>
          <a:lstStyle/>
          <a:p>
            <a:pPr>
              <a:lnSpc>
                <a:spcPct val="150000"/>
              </a:lnSpc>
            </a:pPr>
            <a:r>
              <a:rPr lang="zh-CN" altLang="en-US" b="1" u="sng" dirty="0">
                <a:latin typeface="华文中宋" panose="02010600040101010101" pitchFamily="2" charset="-122"/>
                <a:ea typeface="华文中宋" panose="02010600040101010101" pitchFamily="2" charset="-122"/>
              </a:rPr>
              <a:t>目标：预训练 </a:t>
            </a:r>
            <a:r>
              <a:rPr lang="en-GB" altLang="zh-CN" b="1" u="sng" dirty="0">
                <a:latin typeface="华文中宋" panose="02010600040101010101" pitchFamily="2" charset="-122"/>
                <a:ea typeface="华文中宋" panose="02010600040101010101" pitchFamily="2" charset="-122"/>
              </a:rPr>
              <a:t>FPE </a:t>
            </a:r>
            <a:r>
              <a:rPr lang="zh-CN" altLang="en-US" b="1" u="sng" dirty="0">
                <a:latin typeface="华文中宋" panose="02010600040101010101" pitchFamily="2" charset="-122"/>
                <a:ea typeface="华文中宋" panose="02010600040101010101" pitchFamily="2" charset="-122"/>
              </a:rPr>
              <a:t>和 </a:t>
            </a:r>
            <a:r>
              <a:rPr lang="en-GB" altLang="zh-CN" b="1" u="sng" dirty="0" err="1">
                <a:latin typeface="华文中宋" panose="02010600040101010101" pitchFamily="2" charset="-122"/>
                <a:ea typeface="华文中宋" panose="02010600040101010101" pitchFamily="2" charset="-122"/>
              </a:rPr>
              <a:t>PromptFormer</a:t>
            </a:r>
            <a:r>
              <a:rPr lang="zh-CN" altLang="en-GB" b="1" u="sng" dirty="0">
                <a:latin typeface="华文中宋" panose="02010600040101010101" pitchFamily="2" charset="-122"/>
                <a:ea typeface="华文中宋" panose="02010600040101010101" pitchFamily="2" charset="-122"/>
              </a:rPr>
              <a:t>，</a:t>
            </a:r>
            <a:r>
              <a:rPr lang="zh-CN" altLang="en-US" b="1" u="sng" dirty="0">
                <a:latin typeface="华文中宋" panose="02010600040101010101" pitchFamily="2" charset="-122"/>
                <a:ea typeface="华文中宋" panose="02010600040101010101" pitchFamily="2" charset="-122"/>
              </a:rPr>
              <a:t>为后续使用 </a:t>
            </a:r>
            <a:r>
              <a:rPr lang="en-GB" altLang="zh-CN" b="1" u="sng" dirty="0">
                <a:latin typeface="华文中宋" panose="02010600040101010101" pitchFamily="2" charset="-122"/>
                <a:ea typeface="华文中宋" panose="02010600040101010101" pitchFamily="2" charset="-122"/>
              </a:rPr>
              <a:t>DMs </a:t>
            </a:r>
            <a:r>
              <a:rPr lang="zh-CN" altLang="en-US" b="1" u="sng" dirty="0">
                <a:latin typeface="华文中宋" panose="02010600040101010101" pitchFamily="2" charset="-122"/>
                <a:ea typeface="华文中宋" panose="02010600040101010101" pitchFamily="2" charset="-122"/>
              </a:rPr>
              <a:t>生成提示做准备 。</a:t>
            </a:r>
            <a:endParaRPr lang="en-US" altLang="zh-CN" b="1" u="sng" dirty="0">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a:blip r:embed="rId2"/>
          <a:srcRect l="1515" r="3933"/>
          <a:stretch>
            <a:fillRect/>
          </a:stretch>
        </p:blipFill>
        <p:spPr>
          <a:xfrm>
            <a:off x="3387657" y="1881178"/>
            <a:ext cx="8391832" cy="4271939"/>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3387656" y="3075797"/>
            <a:ext cx="1567801" cy="2618539"/>
          </a:xfrm>
          <a:prstGeom prst="rect">
            <a:avLst/>
          </a:prstGeom>
          <a:solidFill>
            <a:srgbClr val="F89FA8">
              <a:alpha val="18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箭头: 右 15"/>
          <p:cNvSpPr/>
          <p:nvPr/>
        </p:nvSpPr>
        <p:spPr>
          <a:xfrm rot="10800000">
            <a:off x="2973977" y="3228059"/>
            <a:ext cx="413678" cy="33031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17"/>
          <p:cNvSpPr/>
          <p:nvPr/>
        </p:nvSpPr>
        <p:spPr>
          <a:xfrm>
            <a:off x="471718" y="2054339"/>
            <a:ext cx="2511187" cy="2042915"/>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rgbClr val="FFFF00"/>
                </a:solidFill>
                <a:latin typeface="华文中宋" panose="02010600040101010101" pitchFamily="2" charset="-122"/>
                <a:ea typeface="华文中宋" panose="02010600040101010101" pitchFamily="2" charset="-122"/>
              </a:rPr>
              <a:t>频率提示编码器 </a:t>
            </a:r>
            <a:r>
              <a:rPr lang="en-US" altLang="zh-CN" sz="2000" b="1" dirty="0">
                <a:solidFill>
                  <a:srgbClr val="FFFF00"/>
                </a:solidFill>
                <a:latin typeface="华文中宋" panose="02010600040101010101" pitchFamily="2" charset="-122"/>
                <a:ea typeface="华文中宋" panose="02010600040101010101" pitchFamily="2" charset="-122"/>
              </a:rPr>
              <a:t>(FPE)</a:t>
            </a:r>
            <a:r>
              <a:rPr lang="zh-CN" altLang="en-US" sz="2000" b="1" dirty="0">
                <a:solidFill>
                  <a:srgbClr val="FFFF00"/>
                </a:solidFill>
                <a:latin typeface="华文中宋" panose="02010600040101010101" pitchFamily="2" charset="-122"/>
                <a:ea typeface="华文中宋" panose="02010600040101010101" pitchFamily="2" charset="-122"/>
              </a:rPr>
              <a:t>： </a:t>
            </a:r>
            <a:endParaRPr lang="en-US" altLang="zh-CN" sz="2000" b="1" dirty="0">
              <a:solidFill>
                <a:srgbClr val="FFFF00"/>
              </a:solidFill>
              <a:latin typeface="华文中宋" panose="02010600040101010101" pitchFamily="2" charset="-122"/>
              <a:ea typeface="华文中宋" panose="02010600040101010101" pitchFamily="2" charset="-122"/>
            </a:endParaRPr>
          </a:p>
          <a:p>
            <a:pPr algn="just"/>
            <a:r>
              <a:rPr lang="zh-CN" altLang="en-US" b="1" dirty="0">
                <a:solidFill>
                  <a:schemeClr val="bg1"/>
                </a:solidFill>
                <a:latin typeface="华文中宋" panose="02010600040101010101" pitchFamily="2" charset="-122"/>
                <a:ea typeface="华文中宋" panose="02010600040101010101" pitchFamily="2" charset="-122"/>
              </a:rPr>
              <a:t>主要包含一个小波变换 </a:t>
            </a:r>
            <a:r>
              <a:rPr lang="en-US" altLang="zh-CN" b="1" dirty="0">
                <a:solidFill>
                  <a:schemeClr val="bg1"/>
                </a:solidFill>
                <a:latin typeface="华文中宋" panose="02010600040101010101" pitchFamily="2" charset="-122"/>
                <a:ea typeface="华文中宋" panose="02010600040101010101" pitchFamily="2" charset="-122"/>
              </a:rPr>
              <a:t>(WT) </a:t>
            </a:r>
            <a:r>
              <a:rPr lang="zh-CN" altLang="en-US" b="1" dirty="0">
                <a:solidFill>
                  <a:schemeClr val="bg1"/>
                </a:solidFill>
                <a:latin typeface="华文中宋" panose="02010600040101010101" pitchFamily="2" charset="-122"/>
                <a:ea typeface="华文中宋" panose="02010600040101010101" pitchFamily="2" charset="-122"/>
              </a:rPr>
              <a:t>模块和一个双分支编码器 。</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10" name="箭头: 右 16"/>
          <p:cNvSpPr/>
          <p:nvPr/>
        </p:nvSpPr>
        <p:spPr>
          <a:xfrm rot="10800000">
            <a:off x="2336800" y="5027208"/>
            <a:ext cx="961342" cy="243766"/>
          </a:xfrm>
          <a:prstGeom prst="rightArrow">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7"/>
          <p:cNvSpPr/>
          <p:nvPr/>
        </p:nvSpPr>
        <p:spPr>
          <a:xfrm>
            <a:off x="581775" y="4701298"/>
            <a:ext cx="1567801" cy="993038"/>
          </a:xfrm>
          <a:prstGeom prst="roundRect">
            <a:avLst/>
          </a:prstGeom>
          <a:solidFill>
            <a:schemeClr val="tx1">
              <a:lumMod val="95000"/>
              <a:lumOff val="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华文中宋" panose="02010600040101010101" pitchFamily="2" charset="-122"/>
                <a:ea typeface="华文中宋" panose="02010600040101010101" pitchFamily="2" charset="-122"/>
              </a:rPr>
              <a:t>生成</a:t>
            </a:r>
            <a:r>
              <a:rPr lang="en-US" altLang="zh-CN" sz="1600" b="1" dirty="0">
                <a:solidFill>
                  <a:srgbClr val="92D050"/>
                </a:solidFill>
                <a:latin typeface="华文中宋" panose="02010600040101010101" pitchFamily="2" charset="-122"/>
                <a:ea typeface="华文中宋" panose="02010600040101010101" pitchFamily="2" charset="-122"/>
              </a:rPr>
              <a:t>LF</a:t>
            </a:r>
            <a:r>
              <a:rPr lang="zh-CN" altLang="en-US" sz="1600" b="1" dirty="0">
                <a:solidFill>
                  <a:schemeClr val="bg1"/>
                </a:solidFill>
                <a:latin typeface="华文中宋" panose="02010600040101010101" pitchFamily="2" charset="-122"/>
                <a:ea typeface="华文中宋" panose="02010600040101010101" pitchFamily="2" charset="-122"/>
              </a:rPr>
              <a:t> </a:t>
            </a:r>
            <a:r>
              <a:rPr lang="en-US" altLang="zh-CN" sz="1600" b="1" dirty="0">
                <a:solidFill>
                  <a:schemeClr val="bg1"/>
                </a:solidFill>
                <a:latin typeface="华文中宋" panose="02010600040101010101" pitchFamily="2" charset="-122"/>
                <a:ea typeface="华文中宋" panose="02010600040101010101" pitchFamily="2" charset="-122"/>
              </a:rPr>
              <a:t>&amp;</a:t>
            </a:r>
            <a:r>
              <a:rPr lang="zh-CN" altLang="en-US" sz="1600" b="1" dirty="0">
                <a:solidFill>
                  <a:schemeClr val="bg1"/>
                </a:solidFill>
                <a:latin typeface="华文中宋" panose="02010600040101010101" pitchFamily="2" charset="-122"/>
                <a:ea typeface="华文中宋" panose="02010600040101010101" pitchFamily="2" charset="-122"/>
              </a:rPr>
              <a:t> </a:t>
            </a:r>
            <a:r>
              <a:rPr lang="en-US" altLang="zh-CN" sz="1600" b="1" dirty="0">
                <a:solidFill>
                  <a:srgbClr val="F1959E"/>
                </a:solidFill>
                <a:latin typeface="华文中宋" panose="02010600040101010101" pitchFamily="2" charset="-122"/>
                <a:ea typeface="华文中宋" panose="02010600040101010101" pitchFamily="2" charset="-122"/>
              </a:rPr>
              <a:t>HF</a:t>
            </a:r>
            <a:r>
              <a:rPr lang="zh-CN" altLang="en-US" sz="1600" b="1" dirty="0">
                <a:solidFill>
                  <a:schemeClr val="bg1"/>
                </a:solidFill>
                <a:latin typeface="华文中宋" panose="02010600040101010101" pitchFamily="2" charset="-122"/>
                <a:ea typeface="华文中宋" panose="02010600040101010101" pitchFamily="2" charset="-122"/>
              </a:rPr>
              <a:t>提示</a:t>
            </a:r>
            <a:endParaRPr lang="en-US" altLang="zh-CN" sz="1600" b="1"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pic>
        <p:nvPicPr>
          <p:cNvPr id="5" name="图片 4"/>
          <p:cNvPicPr>
            <a:picLocks noChangeAspect="1"/>
          </p:cNvPicPr>
          <p:nvPr/>
        </p:nvPicPr>
        <p:blipFill>
          <a:blip r:embed="rId2"/>
          <a:srcRect l="1515" r="3933"/>
          <a:stretch>
            <a:fillRect/>
          </a:stretch>
        </p:blipFill>
        <p:spPr>
          <a:xfrm>
            <a:off x="3387657" y="1881178"/>
            <a:ext cx="8391832" cy="4271939"/>
          </a:xfrm>
          <a:prstGeom prst="rect">
            <a:avLst/>
          </a:prstGeom>
          <a:ln>
            <a:noFill/>
          </a:ln>
          <a:effectLst>
            <a:outerShdw blurRad="292100" dist="139700" dir="2700000" algn="tl" rotWithShape="0">
              <a:srgbClr val="333333">
                <a:alpha val="65000"/>
              </a:srgbClr>
            </a:outerShdw>
          </a:effectLst>
        </p:spPr>
      </p:pic>
      <p:sp>
        <p:nvSpPr>
          <p:cNvPr id="2" name="矩形 1"/>
          <p:cNvSpPr/>
          <p:nvPr/>
        </p:nvSpPr>
        <p:spPr>
          <a:xfrm>
            <a:off x="4841303" y="1881178"/>
            <a:ext cx="6938185" cy="4271939"/>
          </a:xfrm>
          <a:prstGeom prst="rect">
            <a:avLst/>
          </a:prstGeom>
          <a:solidFill>
            <a:schemeClr val="accent3">
              <a:alpha val="10000"/>
            </a:schemeClr>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16"/>
          <p:cNvSpPr/>
          <p:nvPr/>
        </p:nvSpPr>
        <p:spPr>
          <a:xfrm rot="10800000">
            <a:off x="3387656" y="2060216"/>
            <a:ext cx="1453646" cy="264530"/>
          </a:xfrm>
          <a:prstGeom prst="rightArrow">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18"/>
          <p:cNvSpPr/>
          <p:nvPr/>
        </p:nvSpPr>
        <p:spPr>
          <a:xfrm>
            <a:off x="619932" y="1778708"/>
            <a:ext cx="2767724" cy="2751728"/>
          </a:xfrm>
          <a:prstGeom prst="round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ltLang="zh-CN" sz="2000" b="1" dirty="0" err="1">
                <a:solidFill>
                  <a:srgbClr val="FFFF00"/>
                </a:solidFill>
                <a:latin typeface="华文中宋" panose="02010600040101010101" pitchFamily="2" charset="-122"/>
                <a:ea typeface="华文中宋" panose="02010600040101010101" pitchFamily="2" charset="-122"/>
              </a:rPr>
              <a:t>PromptFormer</a:t>
            </a:r>
            <a:r>
              <a:rPr lang="en-GB" altLang="zh-CN" sz="2000" b="1" dirty="0">
                <a:solidFill>
                  <a:srgbClr val="FFFF00"/>
                </a:solidFill>
                <a:latin typeface="华文中宋" panose="02010600040101010101" pitchFamily="2" charset="-122"/>
                <a:ea typeface="华文中宋" panose="02010600040101010101" pitchFamily="2" charset="-122"/>
              </a:rPr>
              <a:t> </a:t>
            </a:r>
            <a:r>
              <a:rPr lang="zh-CN" altLang="en-US" sz="2000" b="1" dirty="0">
                <a:solidFill>
                  <a:srgbClr val="FFFF00"/>
                </a:solidFill>
                <a:latin typeface="华文中宋" panose="02010600040101010101" pitchFamily="2" charset="-122"/>
                <a:ea typeface="华文中宋" panose="02010600040101010101" pitchFamily="2" charset="-122"/>
              </a:rPr>
              <a:t>网络</a:t>
            </a:r>
            <a:r>
              <a:rPr lang="en-US" altLang="zh-CN" sz="2000" b="1" dirty="0">
                <a:solidFill>
                  <a:srgbClr val="FFFF00"/>
                </a:solidFill>
                <a:latin typeface="华文中宋" panose="02010600040101010101" pitchFamily="2" charset="-122"/>
                <a:ea typeface="华文中宋" panose="02010600040101010101" pitchFamily="2" charset="-122"/>
              </a:rPr>
              <a:t>:</a:t>
            </a:r>
            <a:endParaRPr lang="en-US" altLang="zh-CN" sz="2000" b="1" dirty="0">
              <a:solidFill>
                <a:srgbClr val="FFFF00"/>
              </a:solidFill>
              <a:latin typeface="华文中宋" panose="02010600040101010101" pitchFamily="2" charset="-122"/>
              <a:ea typeface="华文中宋" panose="02010600040101010101" pitchFamily="2" charset="-122"/>
            </a:endParaRPr>
          </a:p>
          <a:p>
            <a:r>
              <a:rPr lang="zh-CN" altLang="en-US" sz="2000" b="1" dirty="0">
                <a:solidFill>
                  <a:schemeClr val="bg2"/>
                </a:solidFill>
                <a:latin typeface="华文中宋" panose="02010600040101010101" pitchFamily="2" charset="-122"/>
                <a:ea typeface="华文中宋" panose="02010600040101010101" pitchFamily="2" charset="-122"/>
              </a:rPr>
              <a:t>包含三个主要部分：</a:t>
            </a:r>
            <a:r>
              <a:rPr lang="zh-CN" altLang="en-US" sz="2000" b="1" dirty="0">
                <a:solidFill>
                  <a:schemeClr val="accent1">
                    <a:lumMod val="20000"/>
                    <a:lumOff val="80000"/>
                  </a:schemeClr>
                </a:solidFill>
                <a:latin typeface="华文中宋" panose="02010600040101010101" pitchFamily="2" charset="-122"/>
                <a:ea typeface="华文中宋" panose="02010600040101010101" pitchFamily="2" charset="-122"/>
              </a:rPr>
              <a:t>提示引导的特征提取器</a:t>
            </a:r>
            <a:r>
              <a:rPr lang="zh-CN" altLang="en-US" sz="2000" b="1" dirty="0">
                <a:solidFill>
                  <a:schemeClr val="bg2"/>
                </a:solidFill>
                <a:latin typeface="华文中宋" panose="02010600040101010101" pitchFamily="2" charset="-122"/>
                <a:ea typeface="华文中宋" panose="02010600040101010101" pitchFamily="2" charset="-122"/>
              </a:rPr>
              <a:t>、</a:t>
            </a:r>
            <a:r>
              <a:rPr lang="zh-CN" altLang="en-US" sz="2000" b="1" dirty="0">
                <a:solidFill>
                  <a:schemeClr val="accent3">
                    <a:lumMod val="60000"/>
                    <a:lumOff val="40000"/>
                  </a:schemeClr>
                </a:solidFill>
                <a:latin typeface="华文中宋" panose="02010600040101010101" pitchFamily="2" charset="-122"/>
                <a:ea typeface="华文中宋" panose="02010600040101010101" pitchFamily="2" charset="-122"/>
              </a:rPr>
              <a:t>提示引导的反射去除模块</a:t>
            </a:r>
            <a:r>
              <a:rPr lang="zh-CN" altLang="en-US" sz="2000" b="1" dirty="0">
                <a:solidFill>
                  <a:schemeClr val="bg2"/>
                </a:solidFill>
                <a:latin typeface="华文中宋" panose="02010600040101010101" pitchFamily="2" charset="-122"/>
                <a:ea typeface="华文中宋" panose="02010600040101010101" pitchFamily="2" charset="-122"/>
              </a:rPr>
              <a:t>、</a:t>
            </a:r>
            <a:r>
              <a:rPr lang="zh-CN" altLang="en-US" sz="2000" b="1" dirty="0">
                <a:solidFill>
                  <a:srgbClr val="92D050"/>
                </a:solidFill>
                <a:latin typeface="华文中宋" panose="02010600040101010101" pitchFamily="2" charset="-122"/>
                <a:ea typeface="华文中宋" panose="02010600040101010101" pitchFamily="2" charset="-122"/>
              </a:rPr>
              <a:t>提示引导的图像重建 </a:t>
            </a:r>
            <a:r>
              <a:rPr lang="zh-CN" altLang="en-US" sz="2000" b="1" dirty="0">
                <a:solidFill>
                  <a:schemeClr val="bg2"/>
                </a:solidFill>
                <a:latin typeface="华文中宋" panose="02010600040101010101" pitchFamily="2" charset="-122"/>
                <a:ea typeface="华文中宋" panose="02010600040101010101" pitchFamily="2" charset="-122"/>
              </a:rPr>
              <a:t>。</a:t>
            </a:r>
            <a:endParaRPr lang="en-US" altLang="zh-CN" sz="2000" b="1" dirty="0">
              <a:solidFill>
                <a:schemeClr val="bg2"/>
              </a:solidFill>
              <a:latin typeface="华文中宋" panose="02010600040101010101" pitchFamily="2" charset="-122"/>
              <a:ea typeface="华文中宋" panose="02010600040101010101" pitchFamily="2" charset="-122"/>
            </a:endParaRPr>
          </a:p>
        </p:txBody>
      </p:sp>
      <p:sp>
        <p:nvSpPr>
          <p:cNvPr id="15" name="标题 1"/>
          <p:cNvSpPr txBox="1"/>
          <p:nvPr/>
        </p:nvSpPr>
        <p:spPr>
          <a:xfrm>
            <a:off x="1491118" y="859756"/>
            <a:ext cx="9963529" cy="615045"/>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itchFamily="34" charset="-122"/>
                <a:cs typeface="+mj-cs"/>
              </a:defRPr>
            </a:lvl1pPr>
          </a:lstStyle>
          <a:p>
            <a:r>
              <a:rPr lang="zh-CN" altLang="en-US" sz="3200" dirty="0"/>
              <a:t>提示预训练 </a:t>
            </a:r>
            <a:r>
              <a:rPr lang="en-US" altLang="zh-CN" sz="3200" dirty="0"/>
              <a:t>(</a:t>
            </a:r>
            <a:r>
              <a:rPr lang="en-GB" altLang="zh-CN" sz="3200" dirty="0"/>
              <a:t>Prompt Pre-training)</a:t>
            </a:r>
            <a:r>
              <a:rPr lang="en-US" altLang="zh-CN" sz="3200" dirty="0"/>
              <a:t>--</a:t>
            </a:r>
            <a:r>
              <a:rPr lang="en-GB" altLang="zh-CN" sz="3200" dirty="0" err="1"/>
              <a:t>PromptFormer</a:t>
            </a:r>
            <a:endParaRPr lang="zh-CN" altLang="en-US" sz="3200" dirty="0">
              <a:solidFill>
                <a:schemeClr val="accent4">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pic>
        <p:nvPicPr>
          <p:cNvPr id="5" name="图片 4"/>
          <p:cNvPicPr>
            <a:picLocks noChangeAspect="1"/>
          </p:cNvPicPr>
          <p:nvPr/>
        </p:nvPicPr>
        <p:blipFill>
          <a:blip r:embed="rId2"/>
          <a:srcRect l="1515" r="3933"/>
          <a:stretch>
            <a:fillRect/>
          </a:stretch>
        </p:blipFill>
        <p:spPr>
          <a:xfrm>
            <a:off x="3387657" y="1881178"/>
            <a:ext cx="8391832" cy="4271939"/>
          </a:xfrm>
          <a:prstGeom prst="rect">
            <a:avLst/>
          </a:prstGeom>
          <a:ln>
            <a:noFill/>
          </a:ln>
          <a:effectLst>
            <a:outerShdw blurRad="292100" dist="139700" dir="2700000" algn="tl" rotWithShape="0">
              <a:srgbClr val="333333">
                <a:alpha val="65000"/>
              </a:srgbClr>
            </a:outerShdw>
          </a:effectLst>
        </p:spPr>
      </p:pic>
      <p:sp>
        <p:nvSpPr>
          <p:cNvPr id="2" name="矩形 1"/>
          <p:cNvSpPr/>
          <p:nvPr/>
        </p:nvSpPr>
        <p:spPr>
          <a:xfrm>
            <a:off x="4841304" y="1881178"/>
            <a:ext cx="2767194" cy="1414113"/>
          </a:xfrm>
          <a:prstGeom prst="rect">
            <a:avLst/>
          </a:prstGeom>
          <a:solidFill>
            <a:schemeClr val="accent3">
              <a:alpha val="10000"/>
            </a:schemeClr>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16"/>
          <p:cNvSpPr/>
          <p:nvPr/>
        </p:nvSpPr>
        <p:spPr>
          <a:xfrm rot="10800000">
            <a:off x="3387656" y="2060216"/>
            <a:ext cx="1453646" cy="264530"/>
          </a:xfrm>
          <a:prstGeom prst="rightArrow">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18"/>
          <p:cNvSpPr/>
          <p:nvPr/>
        </p:nvSpPr>
        <p:spPr>
          <a:xfrm>
            <a:off x="619932" y="1422400"/>
            <a:ext cx="2767724" cy="1206254"/>
          </a:xfrm>
          <a:prstGeom prst="round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accent1">
                    <a:lumMod val="20000"/>
                    <a:lumOff val="80000"/>
                  </a:schemeClr>
                </a:solidFill>
                <a:latin typeface="华文中宋" panose="02010600040101010101" pitchFamily="2" charset="-122"/>
                <a:ea typeface="华文中宋" panose="02010600040101010101" pitchFamily="2" charset="-122"/>
              </a:rPr>
              <a:t>提示引导的特征提取器 </a:t>
            </a:r>
            <a:r>
              <a:rPr lang="en-US" altLang="zh-CN" sz="2000" b="1" dirty="0">
                <a:solidFill>
                  <a:schemeClr val="accent1">
                    <a:lumMod val="20000"/>
                    <a:lumOff val="80000"/>
                  </a:schemeClr>
                </a:solidFill>
                <a:latin typeface="华文中宋" panose="02010600040101010101" pitchFamily="2" charset="-122"/>
                <a:ea typeface="华文中宋" panose="02010600040101010101" pitchFamily="2" charset="-122"/>
              </a:rPr>
              <a:t>(</a:t>
            </a:r>
            <a:r>
              <a:rPr lang="en-GB" altLang="zh-CN" sz="2000" b="1" dirty="0">
                <a:solidFill>
                  <a:schemeClr val="accent1">
                    <a:lumMod val="20000"/>
                    <a:lumOff val="80000"/>
                  </a:schemeClr>
                </a:solidFill>
                <a:latin typeface="华文中宋" panose="02010600040101010101" pitchFamily="2" charset="-122"/>
                <a:ea typeface="华文中宋" panose="02010600040101010101" pitchFamily="2" charset="-122"/>
              </a:rPr>
              <a:t>Prompt-guided feature extractor)</a:t>
            </a:r>
            <a:r>
              <a:rPr lang="zh-CN" altLang="en-GB" sz="2000" b="1" dirty="0">
                <a:solidFill>
                  <a:schemeClr val="accent1">
                    <a:lumMod val="20000"/>
                    <a:lumOff val="80000"/>
                  </a:schemeClr>
                </a:solidFill>
                <a:latin typeface="华文中宋" panose="02010600040101010101" pitchFamily="2" charset="-122"/>
                <a:ea typeface="华文中宋" panose="02010600040101010101" pitchFamily="2" charset="-122"/>
              </a:rPr>
              <a:t>：</a:t>
            </a:r>
            <a:endParaRPr lang="en-US" altLang="zh-CN" sz="2000" b="1" dirty="0">
              <a:solidFill>
                <a:schemeClr val="accent1">
                  <a:lumMod val="20000"/>
                  <a:lumOff val="80000"/>
                </a:schemeClr>
              </a:solidFill>
              <a:latin typeface="华文中宋" panose="02010600040101010101" pitchFamily="2" charset="-122"/>
              <a:ea typeface="华文中宋" panose="02010600040101010101" pitchFamily="2" charset="-122"/>
            </a:endParaRPr>
          </a:p>
        </p:txBody>
      </p:sp>
      <p:sp>
        <p:nvSpPr>
          <p:cNvPr id="14" name="标题 1"/>
          <p:cNvSpPr txBox="1"/>
          <p:nvPr/>
        </p:nvSpPr>
        <p:spPr>
          <a:xfrm>
            <a:off x="1491118" y="859756"/>
            <a:ext cx="9963529" cy="615045"/>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itchFamily="34" charset="-122"/>
                <a:cs typeface="+mj-cs"/>
              </a:defRPr>
            </a:lvl1pPr>
          </a:lstStyle>
          <a:p>
            <a:r>
              <a:rPr lang="zh-CN" altLang="en-US" sz="3200" dirty="0"/>
              <a:t>提示预训练 </a:t>
            </a:r>
            <a:r>
              <a:rPr lang="en-US" altLang="zh-CN" sz="3200" dirty="0"/>
              <a:t>(</a:t>
            </a:r>
            <a:r>
              <a:rPr lang="en-GB" altLang="zh-CN" sz="3200" dirty="0"/>
              <a:t>Prompt Pre-training)</a:t>
            </a:r>
            <a:r>
              <a:rPr lang="en-US" altLang="zh-CN" sz="3200" dirty="0"/>
              <a:t>--</a:t>
            </a:r>
            <a:r>
              <a:rPr lang="en-GB" altLang="zh-CN" sz="3200" dirty="0" err="1"/>
              <a:t>PromptFormer</a:t>
            </a:r>
            <a:endParaRPr lang="zh-CN" altLang="en-US" sz="3200" dirty="0">
              <a:solidFill>
                <a:schemeClr val="accent4">
                  <a:lumMod val="50000"/>
                </a:schemeClr>
              </a:solidFill>
            </a:endParaRPr>
          </a:p>
        </p:txBody>
      </p:sp>
      <p:sp>
        <p:nvSpPr>
          <p:cNvPr id="3" name="文本框 2"/>
          <p:cNvSpPr txBox="1"/>
          <p:nvPr/>
        </p:nvSpPr>
        <p:spPr>
          <a:xfrm>
            <a:off x="511668" y="2628654"/>
            <a:ext cx="2984251" cy="341343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网络的</a:t>
            </a:r>
            <a:r>
              <a:rPr lang="zh-CN" altLang="en-US" sz="1600" b="1" dirty="0">
                <a:solidFill>
                  <a:schemeClr val="accent1"/>
                </a:solidFill>
                <a:latin typeface="华文中宋" panose="02010600040101010101" pitchFamily="2" charset="-122"/>
                <a:ea typeface="华文中宋" panose="02010600040101010101" pitchFamily="2" charset="-122"/>
              </a:rPr>
              <a:t>编码器</a:t>
            </a:r>
            <a:r>
              <a:rPr lang="zh-CN" altLang="en-US" sz="1600" b="1" dirty="0">
                <a:latin typeface="华文中宋" panose="02010600040101010101" pitchFamily="2" charset="-122"/>
                <a:ea typeface="华文中宋" panose="02010600040101010101" pitchFamily="2" charset="-122"/>
              </a:rPr>
              <a:t>部分。</a:t>
            </a:r>
            <a:endParaRPr lang="en-US" altLang="zh-CN" sz="16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通过 </a:t>
            </a:r>
            <a:r>
              <a:rPr lang="en-US" altLang="zh-CN" sz="1600" b="1" dirty="0">
                <a:latin typeface="华文中宋" panose="02010600040101010101" pitchFamily="2" charset="-122"/>
                <a:ea typeface="华文中宋" panose="02010600040101010101" pitchFamily="2" charset="-122"/>
              </a:rPr>
              <a:t>3</a:t>
            </a:r>
            <a:r>
              <a:rPr lang="en-GB" altLang="zh-CN" sz="1600" b="1" dirty="0">
                <a:latin typeface="华文中宋" panose="02010600040101010101" pitchFamily="2" charset="-122"/>
                <a:ea typeface="华文中宋" panose="02010600040101010101" pitchFamily="2" charset="-122"/>
              </a:rPr>
              <a:t>x3 Conv </a:t>
            </a:r>
            <a:r>
              <a:rPr lang="zh-CN" altLang="en-US" sz="1600" b="1" dirty="0">
                <a:latin typeface="华文中宋" panose="02010600040101010101" pitchFamily="2" charset="-122"/>
                <a:ea typeface="华文中宋" panose="02010600040101010101" pitchFamily="2" charset="-122"/>
              </a:rPr>
              <a:t>进行初步处理。 然后，它通过一系列的</a:t>
            </a:r>
            <a:r>
              <a:rPr lang="zh-CN" altLang="en-US" sz="1600" b="1" dirty="0">
                <a:solidFill>
                  <a:srgbClr val="00A000"/>
                </a:solidFill>
                <a:latin typeface="华文中宋" panose="02010600040101010101" pitchFamily="2" charset="-122"/>
                <a:ea typeface="华文中宋" panose="02010600040101010101" pitchFamily="2" charset="-122"/>
              </a:rPr>
              <a:t>提示块 </a:t>
            </a:r>
            <a:r>
              <a:rPr lang="en-US" altLang="zh-CN" sz="1600" b="1" dirty="0">
                <a:solidFill>
                  <a:srgbClr val="00A000"/>
                </a:solidFill>
                <a:latin typeface="华文中宋" panose="02010600040101010101" pitchFamily="2" charset="-122"/>
                <a:ea typeface="华文中宋" panose="02010600040101010101" pitchFamily="2" charset="-122"/>
              </a:rPr>
              <a:t>(</a:t>
            </a:r>
            <a:r>
              <a:rPr lang="en-GB" altLang="zh-CN" sz="1600" b="1" dirty="0">
                <a:solidFill>
                  <a:srgbClr val="00A000"/>
                </a:solidFill>
                <a:latin typeface="华文中宋" panose="02010600040101010101" pitchFamily="2" charset="-122"/>
                <a:ea typeface="华文中宋" panose="02010600040101010101" pitchFamily="2" charset="-122"/>
              </a:rPr>
              <a:t>Prompt block)</a:t>
            </a:r>
            <a:r>
              <a:rPr lang="zh-CN" altLang="en-GB" sz="1600" b="1" dirty="0">
                <a:solidFill>
                  <a:srgbClr val="00A000"/>
                </a:solidFill>
                <a:latin typeface="华文中宋" panose="02010600040101010101" pitchFamily="2" charset="-122"/>
                <a:ea typeface="华文中宋" panose="02010600040101010101" pitchFamily="2" charset="-122"/>
              </a:rPr>
              <a:t>（</a:t>
            </a:r>
            <a:r>
              <a:rPr lang="zh-CN" altLang="en-US" sz="1600" b="1" dirty="0">
                <a:solidFill>
                  <a:srgbClr val="00A000"/>
                </a:solidFill>
                <a:latin typeface="华文中宋" panose="02010600040101010101" pitchFamily="2" charset="-122"/>
                <a:ea typeface="华文中宋" panose="02010600040101010101" pitchFamily="2" charset="-122"/>
              </a:rPr>
              <a:t>绿色方块）</a:t>
            </a:r>
            <a:r>
              <a:rPr lang="zh-CN" altLang="en-US" sz="1600" b="1" dirty="0">
                <a:latin typeface="华文中宋" panose="02010600040101010101" pitchFamily="2" charset="-122"/>
                <a:ea typeface="华文中宋" panose="02010600040101010101" pitchFamily="2" charset="-122"/>
              </a:rPr>
              <a:t>，并使用小波变换 </a:t>
            </a:r>
            <a:r>
              <a:rPr lang="en-US" altLang="zh-CN" sz="1600" b="1" dirty="0">
                <a:latin typeface="华文中宋" panose="02010600040101010101" pitchFamily="2" charset="-122"/>
                <a:ea typeface="华文中宋" panose="02010600040101010101" pitchFamily="2" charset="-122"/>
              </a:rPr>
              <a:t>(</a:t>
            </a:r>
            <a:r>
              <a:rPr lang="en-GB" altLang="zh-CN" sz="1600" b="1" dirty="0">
                <a:latin typeface="华文中宋" panose="02010600040101010101" pitchFamily="2" charset="-122"/>
                <a:ea typeface="华文中宋" panose="02010600040101010101" pitchFamily="2" charset="-122"/>
              </a:rPr>
              <a:t>WT) </a:t>
            </a:r>
            <a:r>
              <a:rPr lang="zh-CN" altLang="en-US" sz="1600" b="1" dirty="0">
                <a:latin typeface="华文中宋" panose="02010600040101010101" pitchFamily="2" charset="-122"/>
                <a:ea typeface="华文中宋" panose="02010600040101010101" pitchFamily="2" charset="-122"/>
              </a:rPr>
              <a:t>进行下采样。 </a:t>
            </a:r>
            <a:endParaRPr lang="en-US" altLang="zh-CN" sz="16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关键：在这个阶段，网络主要由</a:t>
            </a:r>
            <a:r>
              <a:rPr lang="zh-CN" altLang="en-US" b="1" u="sng" dirty="0">
                <a:solidFill>
                  <a:schemeClr val="accent1"/>
                </a:solidFill>
                <a:latin typeface="华文中宋" panose="02010600040101010101" pitchFamily="2" charset="-122"/>
                <a:ea typeface="华文中宋" panose="02010600040101010101" pitchFamily="2" charset="-122"/>
              </a:rPr>
              <a:t>低频提示</a:t>
            </a:r>
            <a:r>
              <a:rPr lang="zh-CN" altLang="en-US" sz="1600" b="1" dirty="0">
                <a:latin typeface="华文中宋" panose="02010600040101010101" pitchFamily="2" charset="-122"/>
                <a:ea typeface="华文中宋" panose="02010600040101010101" pitchFamily="2" charset="-122"/>
              </a:rPr>
              <a:t>进行引导。</a:t>
            </a:r>
            <a:endParaRPr lang="zh-CN" altLang="en-US" sz="1600" b="1" dirty="0">
              <a:latin typeface="华文中宋" panose="02010600040101010101" pitchFamily="2" charset="-122"/>
              <a:ea typeface="华文中宋" panose="0201060004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1406898" y="1163663"/>
            <a:ext cx="2276102" cy="258737"/>
          </a:xfrm>
          <a:prstGeom prst="rect">
            <a:avLst/>
          </a:prstGeom>
        </p:spPr>
      </p:pic>
      <p:pic>
        <p:nvPicPr>
          <p:cNvPr id="5" name="图片 4"/>
          <p:cNvPicPr>
            <a:picLocks noChangeAspect="1"/>
          </p:cNvPicPr>
          <p:nvPr/>
        </p:nvPicPr>
        <p:blipFill>
          <a:blip r:embed="rId2"/>
          <a:srcRect l="1515" r="3933"/>
          <a:stretch>
            <a:fillRect/>
          </a:stretch>
        </p:blipFill>
        <p:spPr>
          <a:xfrm>
            <a:off x="3387657" y="1881178"/>
            <a:ext cx="8391832" cy="4271939"/>
          </a:xfrm>
          <a:prstGeom prst="rect">
            <a:avLst/>
          </a:prstGeom>
          <a:ln>
            <a:noFill/>
          </a:ln>
          <a:effectLst>
            <a:outerShdw blurRad="292100" dist="139700" dir="2700000" algn="tl" rotWithShape="0">
              <a:srgbClr val="333333">
                <a:alpha val="65000"/>
              </a:srgbClr>
            </a:outerShdw>
          </a:effectLst>
        </p:spPr>
      </p:pic>
      <p:sp>
        <p:nvSpPr>
          <p:cNvPr id="2" name="矩形 1"/>
          <p:cNvSpPr/>
          <p:nvPr/>
        </p:nvSpPr>
        <p:spPr>
          <a:xfrm>
            <a:off x="6822720" y="1881178"/>
            <a:ext cx="2700421" cy="1241163"/>
          </a:xfrm>
          <a:prstGeom prst="rect">
            <a:avLst/>
          </a:prstGeom>
          <a:solidFill>
            <a:schemeClr val="accent3">
              <a:alpha val="10000"/>
            </a:schemeClr>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16"/>
          <p:cNvSpPr/>
          <p:nvPr/>
        </p:nvSpPr>
        <p:spPr>
          <a:xfrm rot="10800000">
            <a:off x="3387655" y="2060216"/>
            <a:ext cx="3326801" cy="162061"/>
          </a:xfrm>
          <a:prstGeom prst="rightArrow">
            <a:avLst/>
          </a:pr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18"/>
          <p:cNvSpPr/>
          <p:nvPr/>
        </p:nvSpPr>
        <p:spPr>
          <a:xfrm>
            <a:off x="619931" y="1551768"/>
            <a:ext cx="2767724" cy="1206254"/>
          </a:xfrm>
          <a:prstGeom prst="round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accent3">
                    <a:lumMod val="60000"/>
                    <a:lumOff val="40000"/>
                  </a:schemeClr>
                </a:solidFill>
                <a:latin typeface="华文中宋" panose="02010600040101010101" pitchFamily="2" charset="-122"/>
                <a:ea typeface="华文中宋" panose="02010600040101010101" pitchFamily="2" charset="-122"/>
              </a:rPr>
              <a:t>提示引导的反射去除模块 </a:t>
            </a:r>
            <a:endParaRPr lang="en-US" altLang="zh-CN" sz="2000" b="1" dirty="0">
              <a:solidFill>
                <a:schemeClr val="accent3">
                  <a:lumMod val="60000"/>
                  <a:lumOff val="40000"/>
                </a:schemeClr>
              </a:solidFill>
              <a:latin typeface="华文中宋" panose="02010600040101010101" pitchFamily="2" charset="-122"/>
              <a:ea typeface="华文中宋" panose="02010600040101010101" pitchFamily="2" charset="-122"/>
            </a:endParaRPr>
          </a:p>
        </p:txBody>
      </p:sp>
      <p:sp>
        <p:nvSpPr>
          <p:cNvPr id="14" name="标题 1"/>
          <p:cNvSpPr txBox="1"/>
          <p:nvPr/>
        </p:nvSpPr>
        <p:spPr>
          <a:xfrm>
            <a:off x="1491118" y="859756"/>
            <a:ext cx="9963529" cy="615045"/>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244C89"/>
                </a:solidFill>
                <a:latin typeface="+mj-lt"/>
                <a:ea typeface="思源黑体" pitchFamily="34" charset="-122"/>
                <a:cs typeface="+mj-cs"/>
              </a:defRPr>
            </a:lvl1pPr>
          </a:lstStyle>
          <a:p>
            <a:r>
              <a:rPr lang="zh-CN" altLang="en-US" sz="3200"/>
              <a:t>提示预训练 </a:t>
            </a:r>
            <a:r>
              <a:rPr lang="en-US" altLang="zh-CN" sz="3200"/>
              <a:t>(</a:t>
            </a:r>
            <a:r>
              <a:rPr lang="en-GB" altLang="zh-CN" sz="3200"/>
              <a:t>Prompt Pre-training)</a:t>
            </a:r>
            <a:r>
              <a:rPr lang="en-US" altLang="zh-CN" sz="3200"/>
              <a:t>--</a:t>
            </a:r>
            <a:r>
              <a:rPr lang="en-GB" altLang="zh-CN" sz="3200"/>
              <a:t>PromptFormer</a:t>
            </a:r>
            <a:endParaRPr lang="zh-CN" altLang="en-US" sz="3200" dirty="0">
              <a:solidFill>
                <a:schemeClr val="accent4">
                  <a:lumMod val="50000"/>
                </a:schemeClr>
              </a:solidFill>
            </a:endParaRPr>
          </a:p>
        </p:txBody>
      </p:sp>
      <p:sp>
        <p:nvSpPr>
          <p:cNvPr id="3" name="文本框 2"/>
          <p:cNvSpPr txBox="1"/>
          <p:nvPr/>
        </p:nvSpPr>
        <p:spPr>
          <a:xfrm>
            <a:off x="511668" y="2887391"/>
            <a:ext cx="2984251" cy="194155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网络的</a:t>
            </a:r>
            <a:r>
              <a:rPr lang="zh-CN" altLang="en-US" sz="1600" b="1" dirty="0">
                <a:solidFill>
                  <a:schemeClr val="accent1"/>
                </a:solidFill>
                <a:latin typeface="华文中宋" panose="02010600040101010101" pitchFamily="2" charset="-122"/>
                <a:ea typeface="华文中宋" panose="02010600040101010101" pitchFamily="2" charset="-122"/>
              </a:rPr>
              <a:t>中间</a:t>
            </a:r>
            <a:r>
              <a:rPr lang="zh-CN" altLang="en-US" sz="1600" b="1" dirty="0">
                <a:latin typeface="华文中宋" panose="02010600040101010101" pitchFamily="2" charset="-122"/>
                <a:ea typeface="华文中宋" panose="02010600040101010101" pitchFamily="2" charset="-122"/>
              </a:rPr>
              <a:t>部分。</a:t>
            </a:r>
            <a:endParaRPr lang="en-US" altLang="zh-CN" sz="16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继续使用提示块处理特征</a:t>
            </a:r>
            <a:endParaRPr lang="en-US" altLang="zh-CN" sz="1600" b="1" dirty="0">
              <a:latin typeface="华文中宋" panose="02010600040101010101" pitchFamily="2" charset="-122"/>
              <a:ea typeface="华文中宋" panose="02010600040101010101" pitchFamily="2" charset="-122"/>
            </a:endParaRPr>
          </a:p>
          <a:p>
            <a:pPr marL="285750" indent="-285750">
              <a:lnSpc>
                <a:spcPct val="150000"/>
              </a:lnSpc>
              <a:buFont typeface="Wingdings" panose="05000000000000000000" pitchFamily="2" charset="2"/>
              <a:buChar char="Ø"/>
            </a:pPr>
            <a:r>
              <a:rPr lang="zh-CN" altLang="en-US" sz="1600" b="1" dirty="0">
                <a:latin typeface="华文中宋" panose="02010600040101010101" pitchFamily="2" charset="-122"/>
                <a:ea typeface="华文中宋" panose="02010600040101010101" pitchFamily="2" charset="-122"/>
              </a:rPr>
              <a:t>关键：在这个阶段，网络同时由</a:t>
            </a:r>
            <a:r>
              <a:rPr lang="zh-CN" altLang="en-US" b="1" u="sng" dirty="0">
                <a:solidFill>
                  <a:schemeClr val="accent1"/>
                </a:solidFill>
                <a:latin typeface="华文中宋" panose="02010600040101010101" pitchFamily="2" charset="-122"/>
                <a:ea typeface="华文中宋" panose="02010600040101010101" pitchFamily="2" charset="-122"/>
              </a:rPr>
              <a:t>低频和高频提示</a:t>
            </a:r>
            <a:r>
              <a:rPr lang="zh-CN" altLang="en-US" sz="1600" b="1" dirty="0">
                <a:latin typeface="华文中宋" panose="02010600040101010101" pitchFamily="2" charset="-122"/>
                <a:ea typeface="华文中宋" panose="02010600040101010101" pitchFamily="2" charset="-122"/>
              </a:rPr>
              <a:t>进行引导。</a:t>
            </a:r>
            <a:endParaRPr lang="zh-CN" altLang="en-US" sz="1600" b="1" dirty="0">
              <a:latin typeface="华文中宋" panose="02010600040101010101" pitchFamily="2" charset="-122"/>
              <a:ea typeface="华文中宋" panose="02010600040101010101" pitchFamily="2" charset="-122"/>
            </a:endParaRPr>
          </a:p>
        </p:txBody>
      </p:sp>
    </p:spTree>
  </p:cSld>
  <p:clrMapOvr>
    <a:masterClrMapping/>
  </p:clrMapOvr>
</p:sld>
</file>

<file path=ppt/tags/tag1.xml><?xml version="1.0" encoding="utf-8"?>
<p:tagLst xmlns:p="http://schemas.openxmlformats.org/presentationml/2006/main">
  <p:tag name="PA" val="v3.2.0"/>
</p:tagLst>
</file>

<file path=ppt/tags/tag2.xml><?xml version="1.0" encoding="utf-8"?>
<p:tagLst xmlns:p="http://schemas.openxmlformats.org/presentationml/2006/main">
  <p:tag name="KSO_WM_UNIT_PLACING_PICTURE_USER_VIEWPORT" val="{&quot;height&quot;:3499,&quot;width&quot;:3906}"/>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3707</Words>
  <Application>WPS 演示</Application>
  <PresentationFormat>宽屏</PresentationFormat>
  <Paragraphs>183</Paragraphs>
  <Slides>20</Slides>
  <Notes>20</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20</vt:i4>
      </vt:variant>
    </vt:vector>
  </HeadingPairs>
  <TitlesOfParts>
    <vt:vector size="53" baseType="lpstr">
      <vt:lpstr>Arial</vt:lpstr>
      <vt:lpstr>宋体</vt:lpstr>
      <vt:lpstr>Wingdings</vt:lpstr>
      <vt:lpstr>思源黑体</vt:lpstr>
      <vt:lpstr>汉仪中黑KW</vt:lpstr>
      <vt:lpstr>Adelle Sans Devanagari</vt:lpstr>
      <vt:lpstr>华文新魏</vt:lpstr>
      <vt:lpstr>宋体-简</vt:lpstr>
      <vt:lpstr>华文中宋</vt:lpstr>
      <vt:lpstr>等线</vt:lpstr>
      <vt:lpstr>Times New Roman</vt:lpstr>
      <vt:lpstr>Calibri</vt:lpstr>
      <vt:lpstr>微软雅黑</vt:lpstr>
      <vt:lpstr>汉仪旗黑</vt:lpstr>
      <vt:lpstr>宋体</vt:lpstr>
      <vt:lpstr>Arial Unicode MS</vt:lpstr>
      <vt:lpstr>汉仪书宋二KW</vt:lpstr>
      <vt:lpstr>Cambria Math</vt:lpstr>
      <vt:lpstr>DejaVu Math TeX Gyre</vt:lpstr>
      <vt:lpstr>Noto Serif</vt:lpstr>
      <vt:lpstr>Noto Sans</vt:lpstr>
      <vt:lpstr>inherit</vt:lpstr>
      <vt:lpstr>Thonburi</vt:lpstr>
      <vt:lpstr>Segoe UI</vt:lpstr>
      <vt:lpstr>苹方-简</vt:lpstr>
      <vt:lpstr>微软雅黑 Light</vt:lpstr>
      <vt:lpstr>Adelle Sans Devanagari</vt:lpstr>
      <vt:lpstr>Wingdings</vt:lpstr>
      <vt:lpstr>inherit</vt:lpstr>
      <vt:lpstr>华文新魏</vt:lpstr>
      <vt:lpstr>思源黑体</vt:lpstr>
      <vt:lpstr>等线</vt:lpstr>
      <vt:lpstr>Office 主题</vt:lpstr>
      <vt:lpstr>PowerPoint 演示文稿</vt:lpstr>
      <vt:lpstr>问题提出：低频（LF）&amp;高频（HF）</vt:lpstr>
      <vt:lpstr>关键发现&amp;研究动机</vt:lpstr>
      <vt:lpstr>本文思路</vt:lpstr>
      <vt:lpstr>PromptRR框架--基于频率提示学习的反射去除框架 </vt:lpstr>
      <vt:lpstr>Pretraining--FPE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Experiment</vt:lpstr>
      <vt:lpstr>Experiment</vt:lpstr>
      <vt:lpstr>Experiment</vt:lpstr>
      <vt:lpstr>Experiment</vt:lpstr>
      <vt:lpstr>Limitations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对方输入中....</cp:lastModifiedBy>
  <cp:revision>69</cp:revision>
  <dcterms:created xsi:type="dcterms:W3CDTF">2025-05-26T12:07:55Z</dcterms:created>
  <dcterms:modified xsi:type="dcterms:W3CDTF">2025-05-26T12:07:55Z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494480A077B94921B0E60A175114DD9E</vt:lpwstr>
  </property>
  <property fmtid="{D5CDD505-2E9C-101B-9397-08002B2CF9AE}" pid="3" name="KSOProductBuildVer">
    <vt:lpwstr>2052-7.3.1.8967</vt:lpwstr>
  </property>
</Properties>
</file>